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983" r:id="rId2"/>
    <p:sldId id="984" r:id="rId3"/>
    <p:sldId id="261" r:id="rId4"/>
    <p:sldId id="260" r:id="rId5"/>
    <p:sldId id="1051" r:id="rId6"/>
    <p:sldId id="942" r:id="rId7"/>
    <p:sldId id="943" r:id="rId8"/>
    <p:sldId id="944" r:id="rId9"/>
    <p:sldId id="945" r:id="rId10"/>
    <p:sldId id="946" r:id="rId11"/>
    <p:sldId id="947" r:id="rId12"/>
    <p:sldId id="948" r:id="rId13"/>
    <p:sldId id="1052" r:id="rId14"/>
    <p:sldId id="950" r:id="rId15"/>
    <p:sldId id="951" r:id="rId16"/>
    <p:sldId id="952" r:id="rId17"/>
    <p:sldId id="954" r:id="rId18"/>
    <p:sldId id="955" r:id="rId19"/>
    <p:sldId id="957" r:id="rId20"/>
    <p:sldId id="958" r:id="rId21"/>
    <p:sldId id="960" r:id="rId22"/>
    <p:sldId id="965" r:id="rId23"/>
    <p:sldId id="961" r:id="rId24"/>
    <p:sldId id="962" r:id="rId25"/>
    <p:sldId id="963" r:id="rId26"/>
    <p:sldId id="964" r:id="rId27"/>
    <p:sldId id="928" r:id="rId28"/>
    <p:sldId id="966" r:id="rId29"/>
    <p:sldId id="967" r:id="rId30"/>
    <p:sldId id="930" r:id="rId31"/>
    <p:sldId id="968" r:id="rId32"/>
    <p:sldId id="1054" r:id="rId33"/>
    <p:sldId id="969" r:id="rId34"/>
    <p:sldId id="1055" r:id="rId35"/>
    <p:sldId id="970" r:id="rId36"/>
    <p:sldId id="971" r:id="rId37"/>
    <p:sldId id="972" r:id="rId38"/>
    <p:sldId id="98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cio Amarildo Bento" initials="EAB" lastIdx="1" clrIdx="0">
    <p:extLst>
      <p:ext uri="{19B8F6BF-5375-455C-9EA6-DF929625EA0E}">
        <p15:presenceInfo xmlns:p15="http://schemas.microsoft.com/office/powerpoint/2012/main" userId="S::Elcio.Bento@safras.com.br::1ab14dd6-620f-4a2f-a916-2d852def8d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54D"/>
    <a:srgbClr val="0000FF"/>
    <a:srgbClr val="B6E5AB"/>
    <a:srgbClr val="75DD27"/>
    <a:srgbClr val="69B240"/>
    <a:srgbClr val="2D3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249" autoAdjust="0"/>
  </p:normalViewPr>
  <p:slideViewPr>
    <p:cSldViewPr snapToGrid="0">
      <p:cViewPr>
        <p:scale>
          <a:sx n="66" d="100"/>
          <a:sy n="66" d="100"/>
        </p:scale>
        <p:origin x="144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4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s%20do%20C%20Elcio\Cursos\curso%20de%20arroz\I%20-%20Introdu&#231;&#227;o\1%20-%20CBOT%20R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s%20do%20C%20Elcio\Cursos\curso%20de%20arroz\I%20-%20Introdu&#231;&#227;o\1%20-%20CBOT%20R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s%20do%20C%20Elcio\Cursos\curso%20de%20arroz\I%20-%20Introdu&#231;&#227;o\3%20-%20PER&#205;ODO%20DE%20COLHEITA%20x%20pre&#231;os%202016%20202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s%20do%20C%20Elcio\Cursos\curso%20de%20arroz\I%20-%20Introdu&#231;&#227;o\3%20-%20PER&#205;ODO%20DE%20COLHEITA%20x%20pre&#231;os%202016%20202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rpoafs02\sf$\ANALISES\Estat&#237;sticas\Estatistica%20Arroz\Importa&#231;&#245;es%20Exporta&#231;&#227;o\9%20-%20Brasil%20Saldo%20arroz%20mensal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rpoafs02\sf$\ANALISES\Estat&#237;sticas\Estatistica%20Arroz\Importa&#231;&#245;es%20Exporta&#231;&#227;o\9%20-%20Brasil%20Saldo%20arroz%20mensal.xlsm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s%20do%20C%20Elcio\Cursos\curso%20de%20arroz\V%20-%20Brasil%20forma&#231;&#227;o%20de%20pre&#231;o\9%20-%20Varia&#231;&#227;o%20sazonal%20mens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s%20do%20C%20Elcio\Cursos\curso%20de%20arroz\V%20-%20Brasil%20forma&#231;&#227;o%20de%20pre&#231;o\9%20-%20Varia&#231;&#227;o%20sazonal%20mens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s%20do%20C%20Elcio\Cursos\curso%20de%20arroz\V%20-%20Brasil%20forma&#231;&#227;o%20de%20pre&#231;o\9%20-%20Varia&#231;&#227;o%20sazonal%20mens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90726510564184E-2"/>
          <c:y val="7.2223021181690716E-2"/>
          <c:w val="0.84889807524059491"/>
          <c:h val="0.8309310678069874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Plan1!$C$2</c:f>
              <c:strCache>
                <c:ptCount val="1"/>
                <c:pt idx="0">
                  <c:v>CBOT (US$/saca)</c:v>
                </c:pt>
              </c:strCache>
            </c:strRef>
          </c:tx>
          <c:spPr>
            <a:solidFill>
              <a:srgbClr val="00B050"/>
            </a:solidFill>
            <a:ln w="38100"/>
          </c:spPr>
          <c:invertIfNegative val="0"/>
          <c:cat>
            <c:numRef>
              <c:f>Plan1!$A$3:$A$249</c:f>
              <c:numCache>
                <c:formatCode>mmm\-yy</c:formatCode>
                <c:ptCount val="24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  <c:pt idx="217">
                  <c:v>43497</c:v>
                </c:pt>
                <c:pt idx="218">
                  <c:v>43525</c:v>
                </c:pt>
                <c:pt idx="219">
                  <c:v>43556</c:v>
                </c:pt>
                <c:pt idx="220">
                  <c:v>43586</c:v>
                </c:pt>
                <c:pt idx="221">
                  <c:v>43617</c:v>
                </c:pt>
                <c:pt idx="222">
                  <c:v>43647</c:v>
                </c:pt>
                <c:pt idx="223">
                  <c:v>43678</c:v>
                </c:pt>
                <c:pt idx="224">
                  <c:v>43709</c:v>
                </c:pt>
                <c:pt idx="225">
                  <c:v>43739</c:v>
                </c:pt>
                <c:pt idx="226">
                  <c:v>43770</c:v>
                </c:pt>
                <c:pt idx="227">
                  <c:v>43800</c:v>
                </c:pt>
                <c:pt idx="228">
                  <c:v>43831</c:v>
                </c:pt>
                <c:pt idx="229">
                  <c:v>43862</c:v>
                </c:pt>
                <c:pt idx="230">
                  <c:v>43891</c:v>
                </c:pt>
                <c:pt idx="231">
                  <c:v>43922</c:v>
                </c:pt>
                <c:pt idx="232">
                  <c:v>43952</c:v>
                </c:pt>
                <c:pt idx="233">
                  <c:v>43983</c:v>
                </c:pt>
                <c:pt idx="234">
                  <c:v>44013</c:v>
                </c:pt>
                <c:pt idx="235">
                  <c:v>44044</c:v>
                </c:pt>
                <c:pt idx="236">
                  <c:v>44075</c:v>
                </c:pt>
                <c:pt idx="237">
                  <c:v>44105</c:v>
                </c:pt>
                <c:pt idx="238">
                  <c:v>44136</c:v>
                </c:pt>
                <c:pt idx="239">
                  <c:v>44166</c:v>
                </c:pt>
                <c:pt idx="240">
                  <c:v>44197</c:v>
                </c:pt>
                <c:pt idx="241">
                  <c:v>44228</c:v>
                </c:pt>
                <c:pt idx="242">
                  <c:v>44256</c:v>
                </c:pt>
                <c:pt idx="243">
                  <c:v>44287</c:v>
                </c:pt>
                <c:pt idx="244">
                  <c:v>44317</c:v>
                </c:pt>
                <c:pt idx="245">
                  <c:v>44348</c:v>
                </c:pt>
                <c:pt idx="246">
                  <c:v>44378</c:v>
                </c:pt>
              </c:numCache>
            </c:numRef>
          </c:cat>
          <c:val>
            <c:numRef>
              <c:f>Plan1!$C$3:$C$249</c:f>
              <c:numCache>
                <c:formatCode>0.00</c:formatCode>
                <c:ptCount val="247"/>
                <c:pt idx="0">
                  <c:v>7.5991189427312769</c:v>
                </c:pt>
                <c:pt idx="1">
                  <c:v>7.889867841409691</c:v>
                </c:pt>
                <c:pt idx="2">
                  <c:v>7.0704845814977961</c:v>
                </c:pt>
                <c:pt idx="3">
                  <c:v>7.5925110132158586</c:v>
                </c:pt>
                <c:pt idx="4">
                  <c:v>6.7400881057268709</c:v>
                </c:pt>
                <c:pt idx="5">
                  <c:v>6.713656387665198</c:v>
                </c:pt>
                <c:pt idx="6">
                  <c:v>6.6740088105726869</c:v>
                </c:pt>
                <c:pt idx="7">
                  <c:v>6.6475770925110131</c:v>
                </c:pt>
                <c:pt idx="8">
                  <c:v>6.6211453744493385</c:v>
                </c:pt>
                <c:pt idx="9">
                  <c:v>6.607929515418502</c:v>
                </c:pt>
                <c:pt idx="10">
                  <c:v>6.211453744493391</c:v>
                </c:pt>
                <c:pt idx="11">
                  <c:v>6.0792951541850213</c:v>
                </c:pt>
                <c:pt idx="12">
                  <c:v>5.9471365638766516</c:v>
                </c:pt>
                <c:pt idx="13">
                  <c:v>6.0792951541850213</c:v>
                </c:pt>
                <c:pt idx="14">
                  <c:v>6.211453744493391</c:v>
                </c:pt>
                <c:pt idx="15">
                  <c:v>6.3436123348017617</c:v>
                </c:pt>
                <c:pt idx="16">
                  <c:v>6.0792951541850213</c:v>
                </c:pt>
                <c:pt idx="17">
                  <c:v>6.0792951541850213</c:v>
                </c:pt>
                <c:pt idx="18">
                  <c:v>6.1189427312775324</c:v>
                </c:pt>
                <c:pt idx="19">
                  <c:v>5.2599118942731273</c:v>
                </c:pt>
                <c:pt idx="20">
                  <c:v>5.1277533039647576</c:v>
                </c:pt>
                <c:pt idx="21">
                  <c:v>5.3920704845814971</c:v>
                </c:pt>
                <c:pt idx="22">
                  <c:v>5.0881057268722465</c:v>
                </c:pt>
                <c:pt idx="23">
                  <c:v>5.854625550660792</c:v>
                </c:pt>
                <c:pt idx="24">
                  <c:v>5.9867841409691627</c:v>
                </c:pt>
                <c:pt idx="25">
                  <c:v>6.7665198237885456</c:v>
                </c:pt>
                <c:pt idx="26">
                  <c:v>8.2466960352422909</c:v>
                </c:pt>
                <c:pt idx="27">
                  <c:v>7.7577092511013213</c:v>
                </c:pt>
                <c:pt idx="28">
                  <c:v>7.6651982378854626</c:v>
                </c:pt>
                <c:pt idx="29">
                  <c:v>9.8325991189427313</c:v>
                </c:pt>
                <c:pt idx="30">
                  <c:v>9.8458149779735677</c:v>
                </c:pt>
                <c:pt idx="31">
                  <c:v>9.6607929515418505</c:v>
                </c:pt>
                <c:pt idx="32">
                  <c:v>9.9713656387665175</c:v>
                </c:pt>
                <c:pt idx="33">
                  <c:v>11.114537444933919</c:v>
                </c:pt>
                <c:pt idx="34">
                  <c:v>11.2863436123348</c:v>
                </c:pt>
                <c:pt idx="35">
                  <c:v>10.651982378854624</c:v>
                </c:pt>
                <c:pt idx="36">
                  <c:v>11.841409691629956</c:v>
                </c:pt>
                <c:pt idx="37">
                  <c:v>12.488986784140966</c:v>
                </c:pt>
                <c:pt idx="38">
                  <c:v>14.933920704845814</c:v>
                </c:pt>
                <c:pt idx="39">
                  <c:v>13.440528634361232</c:v>
                </c:pt>
                <c:pt idx="40">
                  <c:v>13.295154185022026</c:v>
                </c:pt>
                <c:pt idx="41">
                  <c:v>9.3700440528634363</c:v>
                </c:pt>
                <c:pt idx="42">
                  <c:v>10.480176211453744</c:v>
                </c:pt>
                <c:pt idx="43">
                  <c:v>9.3039647577092506</c:v>
                </c:pt>
                <c:pt idx="44">
                  <c:v>8.9603524229074889</c:v>
                </c:pt>
                <c:pt idx="45">
                  <c:v>9.2378854625550666</c:v>
                </c:pt>
                <c:pt idx="46">
                  <c:v>8.8149779735682809</c:v>
                </c:pt>
                <c:pt idx="47">
                  <c:v>8.6960352422907494</c:v>
                </c:pt>
                <c:pt idx="48">
                  <c:v>9.3436123348017617</c:v>
                </c:pt>
                <c:pt idx="49">
                  <c:v>8.7037612682623546</c:v>
                </c:pt>
                <c:pt idx="50">
                  <c:v>9.3519137031329578</c:v>
                </c:pt>
                <c:pt idx="51">
                  <c:v>9.8148797280405287</c:v>
                </c:pt>
                <c:pt idx="52">
                  <c:v>9.7156727227031929</c:v>
                </c:pt>
                <c:pt idx="53">
                  <c:v>8.4656644554527478</c:v>
                </c:pt>
                <c:pt idx="54">
                  <c:v>8.2804780454897173</c:v>
                </c:pt>
                <c:pt idx="55">
                  <c:v>8.9154028796486742</c:v>
                </c:pt>
                <c:pt idx="56">
                  <c:v>9.6032381166542091</c:v>
                </c:pt>
                <c:pt idx="57">
                  <c:v>9.4180517066911822</c:v>
                </c:pt>
                <c:pt idx="58">
                  <c:v>9.9669971362244461</c:v>
                </c:pt>
                <c:pt idx="59">
                  <c:v>10.496101164690241</c:v>
                </c:pt>
                <c:pt idx="60">
                  <c:v>11.362509011302983</c:v>
                </c:pt>
                <c:pt idx="61">
                  <c:v>10.899542986395412</c:v>
                </c:pt>
                <c:pt idx="62">
                  <c:v>11.111184597781733</c:v>
                </c:pt>
                <c:pt idx="63">
                  <c:v>10.727584177144028</c:v>
                </c:pt>
                <c:pt idx="64">
                  <c:v>12.248758258983193</c:v>
                </c:pt>
                <c:pt idx="65">
                  <c:v>11.560923021977658</c:v>
                </c:pt>
                <c:pt idx="66">
                  <c:v>11.217005403474891</c:v>
                </c:pt>
                <c:pt idx="67">
                  <c:v>12.963048697412018</c:v>
                </c:pt>
                <c:pt idx="68">
                  <c:v>12.334737663608886</c:v>
                </c:pt>
                <c:pt idx="69">
                  <c:v>13.101938504884291</c:v>
                </c:pt>
                <c:pt idx="70">
                  <c:v>13.406173321252124</c:v>
                </c:pt>
                <c:pt idx="71">
                  <c:v>13.359876718761367</c:v>
                </c:pt>
                <c:pt idx="72">
                  <c:v>13.280511114491494</c:v>
                </c:pt>
                <c:pt idx="73">
                  <c:v>13.320193916626431</c:v>
                </c:pt>
                <c:pt idx="74">
                  <c:v>13.161462708086692</c:v>
                </c:pt>
                <c:pt idx="75">
                  <c:v>13.505380326589462</c:v>
                </c:pt>
                <c:pt idx="76">
                  <c:v>13.743477139399069</c:v>
                </c:pt>
                <c:pt idx="77">
                  <c:v>13.399559520896304</c:v>
                </c:pt>
                <c:pt idx="78">
                  <c:v>14.351946772134735</c:v>
                </c:pt>
                <c:pt idx="79">
                  <c:v>15.515975634759489</c:v>
                </c:pt>
                <c:pt idx="80">
                  <c:v>15.674706843299225</c:v>
                </c:pt>
                <c:pt idx="81">
                  <c:v>17.023922115887007</c:v>
                </c:pt>
                <c:pt idx="82">
                  <c:v>17.923398964278864</c:v>
                </c:pt>
                <c:pt idx="83">
                  <c:v>20.000132276007115</c:v>
                </c:pt>
                <c:pt idx="84">
                  <c:v>23.809681280960852</c:v>
                </c:pt>
                <c:pt idx="85">
                  <c:v>26.203877009768583</c:v>
                </c:pt>
                <c:pt idx="86">
                  <c:v>28.84278335174174</c:v>
                </c:pt>
                <c:pt idx="87">
                  <c:v>25.264717359241793</c:v>
                </c:pt>
                <c:pt idx="88">
                  <c:v>26.732981038234378</c:v>
                </c:pt>
                <c:pt idx="89">
                  <c:v>26.375835819019965</c:v>
                </c:pt>
                <c:pt idx="90">
                  <c:v>25.000165345008892</c:v>
                </c:pt>
                <c:pt idx="91">
                  <c:v>24.709158129352705</c:v>
                </c:pt>
                <c:pt idx="92">
                  <c:v>19.900925270669781</c:v>
                </c:pt>
                <c:pt idx="93">
                  <c:v>17.473660540082939</c:v>
                </c:pt>
                <c:pt idx="94">
                  <c:v>20.291139491663305</c:v>
                </c:pt>
                <c:pt idx="95">
                  <c:v>15.568886037606068</c:v>
                </c:pt>
                <c:pt idx="96">
                  <c:v>16.355928279948941</c:v>
                </c:pt>
                <c:pt idx="97">
                  <c:v>16.415452483151345</c:v>
                </c:pt>
                <c:pt idx="98">
                  <c:v>17.063604918021944</c:v>
                </c:pt>
                <c:pt idx="99">
                  <c:v>16.329473078525652</c:v>
                </c:pt>
                <c:pt idx="100">
                  <c:v>16.177355670341736</c:v>
                </c:pt>
                <c:pt idx="101">
                  <c:v>17.043763516954474</c:v>
                </c:pt>
                <c:pt idx="102">
                  <c:v>18.326840785984036</c:v>
                </c:pt>
                <c:pt idx="103">
                  <c:v>17.612550347555207</c:v>
                </c:pt>
                <c:pt idx="104">
                  <c:v>18.994834621922102</c:v>
                </c:pt>
                <c:pt idx="105">
                  <c:v>20.244842889172546</c:v>
                </c:pt>
                <c:pt idx="106">
                  <c:v>19.219703834020063</c:v>
                </c:pt>
                <c:pt idx="107">
                  <c:v>18.750124008756671</c:v>
                </c:pt>
                <c:pt idx="108">
                  <c:v>17.777895356450767</c:v>
                </c:pt>
                <c:pt idx="109">
                  <c:v>16.157514269274269</c:v>
                </c:pt>
                <c:pt idx="110">
                  <c:v>16.342700679237293</c:v>
                </c:pt>
                <c:pt idx="111">
                  <c:v>15.38369962764304</c:v>
                </c:pt>
                <c:pt idx="112">
                  <c:v>12.473627471081155</c:v>
                </c:pt>
                <c:pt idx="113">
                  <c:v>12.758020886381521</c:v>
                </c:pt>
                <c:pt idx="114">
                  <c:v>14.66279538885839</c:v>
                </c:pt>
                <c:pt idx="115">
                  <c:v>16.620480294181839</c:v>
                </c:pt>
                <c:pt idx="116">
                  <c:v>19.080814026547792</c:v>
                </c:pt>
                <c:pt idx="117">
                  <c:v>18.359909787763147</c:v>
                </c:pt>
                <c:pt idx="118">
                  <c:v>18.512027195947059</c:v>
                </c:pt>
                <c:pt idx="119">
                  <c:v>20.516008703761266</c:v>
                </c:pt>
                <c:pt idx="120">
                  <c:v>18.32022698562821</c:v>
                </c:pt>
                <c:pt idx="121">
                  <c:v>18.498799595235418</c:v>
                </c:pt>
                <c:pt idx="122">
                  <c:v>19.583462853590301</c:v>
                </c:pt>
                <c:pt idx="123">
                  <c:v>19.920766671737248</c:v>
                </c:pt>
                <c:pt idx="124">
                  <c:v>18.366523588118969</c:v>
                </c:pt>
                <c:pt idx="125">
                  <c:v>21.078181734006176</c:v>
                </c:pt>
                <c:pt idx="126">
                  <c:v>23.386398058188213</c:v>
                </c:pt>
                <c:pt idx="127">
                  <c:v>21.098023135073642</c:v>
                </c:pt>
                <c:pt idx="128">
                  <c:v>22.01072758417714</c:v>
                </c:pt>
                <c:pt idx="129">
                  <c:v>19.623145655725239</c:v>
                </c:pt>
                <c:pt idx="130">
                  <c:v>19.3189108393574</c:v>
                </c:pt>
                <c:pt idx="131">
                  <c:v>18.518640996302885</c:v>
                </c:pt>
                <c:pt idx="132">
                  <c:v>18.789806810891605</c:v>
                </c:pt>
                <c:pt idx="133">
                  <c:v>19.53055245074372</c:v>
                </c:pt>
                <c:pt idx="134">
                  <c:v>19.662828457860169</c:v>
                </c:pt>
                <c:pt idx="135">
                  <c:v>18.816262012314894</c:v>
                </c:pt>
                <c:pt idx="136">
                  <c:v>18.769965409824138</c:v>
                </c:pt>
                <c:pt idx="137">
                  <c:v>19.656214657504346</c:v>
                </c:pt>
                <c:pt idx="138">
                  <c:v>19.854628668179018</c:v>
                </c:pt>
                <c:pt idx="139">
                  <c:v>20.46971210127051</c:v>
                </c:pt>
                <c:pt idx="140">
                  <c:v>19.616531855369413</c:v>
                </c:pt>
                <c:pt idx="141">
                  <c:v>20.19854628668179</c:v>
                </c:pt>
                <c:pt idx="142">
                  <c:v>19.656214657504346</c:v>
                </c:pt>
                <c:pt idx="143">
                  <c:v>20.509394903405447</c:v>
                </c:pt>
                <c:pt idx="144">
                  <c:v>20.502781103049621</c:v>
                </c:pt>
                <c:pt idx="145">
                  <c:v>20.317594693086594</c:v>
                </c:pt>
                <c:pt idx="146">
                  <c:v>19.649600857148524</c:v>
                </c:pt>
                <c:pt idx="147">
                  <c:v>20.231615288460901</c:v>
                </c:pt>
                <c:pt idx="148">
                  <c:v>20.8202435201291</c:v>
                </c:pt>
                <c:pt idx="149">
                  <c:v>20.502781103049621</c:v>
                </c:pt>
                <c:pt idx="150">
                  <c:v>20.906222924754793</c:v>
                </c:pt>
                <c:pt idx="151">
                  <c:v>20.013359876718763</c:v>
                </c:pt>
                <c:pt idx="152">
                  <c:v>19.874470069246492</c:v>
                </c:pt>
                <c:pt idx="153">
                  <c:v>21.111250735785291</c:v>
                </c:pt>
                <c:pt idx="154">
                  <c:v>20.516008703761266</c:v>
                </c:pt>
                <c:pt idx="155">
                  <c:v>20.370505095933172</c:v>
                </c:pt>
                <c:pt idx="156">
                  <c:v>17.190000000000001</c:v>
                </c:pt>
                <c:pt idx="157">
                  <c:v>17.18</c:v>
                </c:pt>
                <c:pt idx="158">
                  <c:v>16.940000000000001</c:v>
                </c:pt>
                <c:pt idx="159">
                  <c:v>16.829999999999998</c:v>
                </c:pt>
                <c:pt idx="160">
                  <c:v>15.95</c:v>
                </c:pt>
                <c:pt idx="161">
                  <c:v>15.33</c:v>
                </c:pt>
                <c:pt idx="162">
                  <c:v>15.32</c:v>
                </c:pt>
                <c:pt idx="163">
                  <c:v>14.11</c:v>
                </c:pt>
                <c:pt idx="164">
                  <c:v>13.83</c:v>
                </c:pt>
                <c:pt idx="165">
                  <c:v>13.73</c:v>
                </c:pt>
                <c:pt idx="166">
                  <c:v>13.27</c:v>
                </c:pt>
                <c:pt idx="167">
                  <c:v>13.981573952208679</c:v>
                </c:pt>
                <c:pt idx="168">
                  <c:v>12.42</c:v>
                </c:pt>
                <c:pt idx="169">
                  <c:v>11.564</c:v>
                </c:pt>
                <c:pt idx="170">
                  <c:v>11.73</c:v>
                </c:pt>
                <c:pt idx="171">
                  <c:v>11.25</c:v>
                </c:pt>
                <c:pt idx="172">
                  <c:v>10.54</c:v>
                </c:pt>
                <c:pt idx="173">
                  <c:v>10.85</c:v>
                </c:pt>
                <c:pt idx="174">
                  <c:v>12</c:v>
                </c:pt>
                <c:pt idx="175">
                  <c:v>12.81</c:v>
                </c:pt>
                <c:pt idx="176">
                  <c:v>13.96</c:v>
                </c:pt>
                <c:pt idx="177">
                  <c:v>13.685055236255971</c:v>
                </c:pt>
                <c:pt idx="178">
                  <c:v>13.740170239221158</c:v>
                </c:pt>
                <c:pt idx="179">
                  <c:v>13.359876718761365</c:v>
                </c:pt>
                <c:pt idx="180">
                  <c:v>12.819749689702533</c:v>
                </c:pt>
                <c:pt idx="181">
                  <c:v>11.88830613959087</c:v>
                </c:pt>
                <c:pt idx="182">
                  <c:v>10.68128757465327</c:v>
                </c:pt>
                <c:pt idx="183">
                  <c:v>11.948932642852576</c:v>
                </c:pt>
                <c:pt idx="184">
                  <c:v>12.526746381371932</c:v>
                </c:pt>
                <c:pt idx="185">
                  <c:v>12.293752503003603</c:v>
                </c:pt>
                <c:pt idx="186">
                  <c:v>11.49</c:v>
                </c:pt>
                <c:pt idx="187">
                  <c:v>10.76</c:v>
                </c:pt>
                <c:pt idx="188">
                  <c:v>10.59</c:v>
                </c:pt>
                <c:pt idx="189">
                  <c:v>11.17</c:v>
                </c:pt>
                <c:pt idx="190">
                  <c:v>10.591525620217947</c:v>
                </c:pt>
                <c:pt idx="191">
                  <c:v>10.524379255106124</c:v>
                </c:pt>
                <c:pt idx="192">
                  <c:v>10.679565478574292</c:v>
                </c:pt>
                <c:pt idx="193">
                  <c:v>10.424008810572689</c:v>
                </c:pt>
                <c:pt idx="194">
                  <c:v>10.612909404328672</c:v>
                </c:pt>
                <c:pt idx="195">
                  <c:v>10.903083700440526</c:v>
                </c:pt>
                <c:pt idx="196">
                  <c:v>11.53</c:v>
                </c:pt>
                <c:pt idx="197">
                  <c:v>12.346315578694432</c:v>
                </c:pt>
                <c:pt idx="198">
                  <c:v>13.309995804489194</c:v>
                </c:pt>
                <c:pt idx="199">
                  <c:v>13.762689140011494</c:v>
                </c:pt>
                <c:pt idx="200">
                  <c:v>14.35</c:v>
                </c:pt>
                <c:pt idx="201">
                  <c:v>13.44</c:v>
                </c:pt>
                <c:pt idx="202">
                  <c:v>13.32</c:v>
                </c:pt>
                <c:pt idx="203">
                  <c:v>12.863436123348018</c:v>
                </c:pt>
                <c:pt idx="204">
                  <c:v>13.70044052863436</c:v>
                </c:pt>
                <c:pt idx="205">
                  <c:v>13.645374449339206</c:v>
                </c:pt>
                <c:pt idx="206">
                  <c:v>13.606828193832598</c:v>
                </c:pt>
                <c:pt idx="207">
                  <c:v>14.080396475770925</c:v>
                </c:pt>
                <c:pt idx="208">
                  <c:v>12.731277533039648</c:v>
                </c:pt>
                <c:pt idx="209">
                  <c:v>12.7863436123348</c:v>
                </c:pt>
                <c:pt idx="210">
                  <c:v>13.012114537444933</c:v>
                </c:pt>
                <c:pt idx="211">
                  <c:v>12.779</c:v>
                </c:pt>
                <c:pt idx="212">
                  <c:v>12.551</c:v>
                </c:pt>
                <c:pt idx="213">
                  <c:v>13.047499999999999</c:v>
                </c:pt>
                <c:pt idx="214">
                  <c:v>11.993832599118942</c:v>
                </c:pt>
                <c:pt idx="215">
                  <c:v>11.837178298168325</c:v>
                </c:pt>
                <c:pt idx="216">
                  <c:v>11.8</c:v>
                </c:pt>
                <c:pt idx="217">
                  <c:v>11.45</c:v>
                </c:pt>
                <c:pt idx="218">
                  <c:v>11.98</c:v>
                </c:pt>
                <c:pt idx="219">
                  <c:v>11.637035871617369</c:v>
                </c:pt>
                <c:pt idx="220">
                  <c:v>12.28</c:v>
                </c:pt>
                <c:pt idx="221">
                  <c:v>12.859088801298402</c:v>
                </c:pt>
                <c:pt idx="222">
                  <c:v>13.037492817467916</c:v>
                </c:pt>
                <c:pt idx="223">
                  <c:v>12.700490588706447</c:v>
                </c:pt>
                <c:pt idx="224">
                  <c:v>13.227873448137766</c:v>
                </c:pt>
                <c:pt idx="225">
                  <c:v>13.612334801762113</c:v>
                </c:pt>
                <c:pt idx="226">
                  <c:v>13.33</c:v>
                </c:pt>
                <c:pt idx="227">
                  <c:v>14.06</c:v>
                </c:pt>
                <c:pt idx="228">
                  <c:v>14.68</c:v>
                </c:pt>
                <c:pt idx="229">
                  <c:v>14.93</c:v>
                </c:pt>
                <c:pt idx="230">
                  <c:v>14.65</c:v>
                </c:pt>
                <c:pt idx="231">
                  <c:v>15.57</c:v>
                </c:pt>
                <c:pt idx="232">
                  <c:v>14.723017621145374</c:v>
                </c:pt>
                <c:pt idx="233">
                  <c:v>13.36</c:v>
                </c:pt>
                <c:pt idx="234">
                  <c:v>12.96</c:v>
                </c:pt>
                <c:pt idx="235">
                  <c:v>13.12</c:v>
                </c:pt>
                <c:pt idx="236">
                  <c:v>13.65</c:v>
                </c:pt>
                <c:pt idx="237">
                  <c:v>16.27</c:v>
                </c:pt>
                <c:pt idx="238">
                  <c:v>16.03</c:v>
                </c:pt>
                <c:pt idx="239">
                  <c:v>16.010000000000002</c:v>
                </c:pt>
                <c:pt idx="240">
                  <c:v>15.92</c:v>
                </c:pt>
                <c:pt idx="241">
                  <c:v>15.73</c:v>
                </c:pt>
                <c:pt idx="242">
                  <c:v>15.87</c:v>
                </c:pt>
                <c:pt idx="243">
                  <c:v>15.97</c:v>
                </c:pt>
                <c:pt idx="244">
                  <c:v>16.37</c:v>
                </c:pt>
                <c:pt idx="245">
                  <c:v>15.79</c:v>
                </c:pt>
                <c:pt idx="246">
                  <c:v>15.28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36-4901-95E4-E7A2F5725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9066687"/>
        <c:axId val="1"/>
      </c:barChart>
      <c:lineChart>
        <c:grouping val="standar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RS (R$/saca)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Plan1!$A$3:$A$249</c:f>
              <c:numCache>
                <c:formatCode>mmm\-yy</c:formatCode>
                <c:ptCount val="24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  <c:pt idx="217">
                  <c:v>43497</c:v>
                </c:pt>
                <c:pt idx="218">
                  <c:v>43525</c:v>
                </c:pt>
                <c:pt idx="219">
                  <c:v>43556</c:v>
                </c:pt>
                <c:pt idx="220">
                  <c:v>43586</c:v>
                </c:pt>
                <c:pt idx="221">
                  <c:v>43617</c:v>
                </c:pt>
                <c:pt idx="222">
                  <c:v>43647</c:v>
                </c:pt>
                <c:pt idx="223">
                  <c:v>43678</c:v>
                </c:pt>
                <c:pt idx="224">
                  <c:v>43709</c:v>
                </c:pt>
                <c:pt idx="225">
                  <c:v>43739</c:v>
                </c:pt>
                <c:pt idx="226">
                  <c:v>43770</c:v>
                </c:pt>
                <c:pt idx="227">
                  <c:v>43800</c:v>
                </c:pt>
                <c:pt idx="228">
                  <c:v>43831</c:v>
                </c:pt>
                <c:pt idx="229">
                  <c:v>43862</c:v>
                </c:pt>
                <c:pt idx="230">
                  <c:v>43891</c:v>
                </c:pt>
                <c:pt idx="231">
                  <c:v>43922</c:v>
                </c:pt>
                <c:pt idx="232">
                  <c:v>43952</c:v>
                </c:pt>
                <c:pt idx="233">
                  <c:v>43983</c:v>
                </c:pt>
                <c:pt idx="234">
                  <c:v>44013</c:v>
                </c:pt>
                <c:pt idx="235">
                  <c:v>44044</c:v>
                </c:pt>
                <c:pt idx="236">
                  <c:v>44075</c:v>
                </c:pt>
                <c:pt idx="237">
                  <c:v>44105</c:v>
                </c:pt>
                <c:pt idx="238">
                  <c:v>44136</c:v>
                </c:pt>
                <c:pt idx="239">
                  <c:v>44166</c:v>
                </c:pt>
                <c:pt idx="240">
                  <c:v>44197</c:v>
                </c:pt>
                <c:pt idx="241">
                  <c:v>44228</c:v>
                </c:pt>
                <c:pt idx="242">
                  <c:v>44256</c:v>
                </c:pt>
                <c:pt idx="243">
                  <c:v>44287</c:v>
                </c:pt>
                <c:pt idx="244">
                  <c:v>44317</c:v>
                </c:pt>
                <c:pt idx="245">
                  <c:v>44348</c:v>
                </c:pt>
                <c:pt idx="246">
                  <c:v>44378</c:v>
                </c:pt>
              </c:numCache>
            </c:numRef>
          </c:cat>
          <c:val>
            <c:numRef>
              <c:f>Plan1!$B$3:$B$249</c:f>
              <c:numCache>
                <c:formatCode>0.00</c:formatCode>
                <c:ptCount val="247"/>
                <c:pt idx="0">
                  <c:v>8.9725999999999999</c:v>
                </c:pt>
                <c:pt idx="1">
                  <c:v>12.194159999999998</c:v>
                </c:pt>
                <c:pt idx="2">
                  <c:v>12.751679999999999</c:v>
                </c:pt>
                <c:pt idx="3">
                  <c:v>12.540000000000001</c:v>
                </c:pt>
                <c:pt idx="4">
                  <c:v>14.535</c:v>
                </c:pt>
                <c:pt idx="5">
                  <c:v>13.785480000000002</c:v>
                </c:pt>
                <c:pt idx="6">
                  <c:v>14.696500000000002</c:v>
                </c:pt>
                <c:pt idx="7">
                  <c:v>16.27478</c:v>
                </c:pt>
                <c:pt idx="8">
                  <c:v>18.155999999999999</c:v>
                </c:pt>
                <c:pt idx="9">
                  <c:v>19.425599999999999</c:v>
                </c:pt>
                <c:pt idx="10">
                  <c:v>19.149999999999999</c:v>
                </c:pt>
                <c:pt idx="11">
                  <c:v>17.2393</c:v>
                </c:pt>
                <c:pt idx="12">
                  <c:v>15.328900000000001</c:v>
                </c:pt>
                <c:pt idx="13">
                  <c:v>14.302199999999999</c:v>
                </c:pt>
                <c:pt idx="14">
                  <c:v>14.6538</c:v>
                </c:pt>
                <c:pt idx="15">
                  <c:v>15.140420000000001</c:v>
                </c:pt>
                <c:pt idx="16">
                  <c:v>15.473400000000002</c:v>
                </c:pt>
                <c:pt idx="17">
                  <c:v>16.468799999999998</c:v>
                </c:pt>
                <c:pt idx="18">
                  <c:v>20.750600000000002</c:v>
                </c:pt>
                <c:pt idx="19">
                  <c:v>18.782399999999999</c:v>
                </c:pt>
                <c:pt idx="20">
                  <c:v>24.439999999999998</c:v>
                </c:pt>
                <c:pt idx="21">
                  <c:v>27.696899999999999</c:v>
                </c:pt>
                <c:pt idx="22">
                  <c:v>27.047000000000001</c:v>
                </c:pt>
                <c:pt idx="23">
                  <c:v>28.785399999999996</c:v>
                </c:pt>
                <c:pt idx="24">
                  <c:v>25.694649999999999</c:v>
                </c:pt>
                <c:pt idx="25">
                  <c:v>25.597000000000001</c:v>
                </c:pt>
                <c:pt idx="26">
                  <c:v>30.597599999999996</c:v>
                </c:pt>
                <c:pt idx="27">
                  <c:v>32.80697</c:v>
                </c:pt>
                <c:pt idx="28">
                  <c:v>33.004159999999999</c:v>
                </c:pt>
                <c:pt idx="29">
                  <c:v>32.1372</c:v>
                </c:pt>
                <c:pt idx="30">
                  <c:v>33.044969999999999</c:v>
                </c:pt>
                <c:pt idx="31">
                  <c:v>33.871229999999997</c:v>
                </c:pt>
                <c:pt idx="32">
                  <c:v>32.853119999999997</c:v>
                </c:pt>
                <c:pt idx="33">
                  <c:v>35.337780000000002</c:v>
                </c:pt>
                <c:pt idx="34">
                  <c:v>40.077414942725262</c:v>
                </c:pt>
                <c:pt idx="35">
                  <c:v>39.217505220067345</c:v>
                </c:pt>
                <c:pt idx="36">
                  <c:v>40.927217665109012</c:v>
                </c:pt>
                <c:pt idx="37">
                  <c:v>38.208339765411942</c:v>
                </c:pt>
                <c:pt idx="38">
                  <c:v>32.607012793786552</c:v>
                </c:pt>
                <c:pt idx="39">
                  <c:v>33.296064827335265</c:v>
                </c:pt>
                <c:pt idx="40">
                  <c:v>34.587563050039037</c:v>
                </c:pt>
                <c:pt idx="41">
                  <c:v>31.244279450827282</c:v>
                </c:pt>
                <c:pt idx="42">
                  <c:v>31.180456416011967</c:v>
                </c:pt>
                <c:pt idx="43">
                  <c:v>29.767970841336343</c:v>
                </c:pt>
                <c:pt idx="44">
                  <c:v>29.43392591641269</c:v>
                </c:pt>
                <c:pt idx="45">
                  <c:v>28.01635229578417</c:v>
                </c:pt>
                <c:pt idx="46">
                  <c:v>25.462094417960941</c:v>
                </c:pt>
                <c:pt idx="47">
                  <c:v>22.70360277184718</c:v>
                </c:pt>
                <c:pt idx="48">
                  <c:v>22.737041115699817</c:v>
                </c:pt>
                <c:pt idx="49">
                  <c:v>25.287455952411499</c:v>
                </c:pt>
                <c:pt idx="50">
                  <c:v>24.972132904608785</c:v>
                </c:pt>
                <c:pt idx="51">
                  <c:v>23.189798043626045</c:v>
                </c:pt>
                <c:pt idx="52">
                  <c:v>18.885945546054014</c:v>
                </c:pt>
                <c:pt idx="53">
                  <c:v>19.108266547379184</c:v>
                </c:pt>
                <c:pt idx="54">
                  <c:v>20.064420380436058</c:v>
                </c:pt>
                <c:pt idx="55">
                  <c:v>18.281334637791709</c:v>
                </c:pt>
                <c:pt idx="56">
                  <c:v>16.532713662306971</c:v>
                </c:pt>
                <c:pt idx="57">
                  <c:v>17.11208808267175</c:v>
                </c:pt>
                <c:pt idx="58">
                  <c:v>19.066387424586786</c:v>
                </c:pt>
                <c:pt idx="59">
                  <c:v>21.574530789203742</c:v>
                </c:pt>
                <c:pt idx="60">
                  <c:v>20.069922453262706</c:v>
                </c:pt>
                <c:pt idx="61">
                  <c:v>18.988902486894013</c:v>
                </c:pt>
                <c:pt idx="62">
                  <c:v>17.716076866501741</c:v>
                </c:pt>
                <c:pt idx="63">
                  <c:v>16.584705717226537</c:v>
                </c:pt>
                <c:pt idx="64">
                  <c:v>17.732199205014016</c:v>
                </c:pt>
                <c:pt idx="65">
                  <c:v>17.787166958844523</c:v>
                </c:pt>
                <c:pt idx="66">
                  <c:v>20.334673385803001</c:v>
                </c:pt>
                <c:pt idx="67">
                  <c:v>20.250707197180482</c:v>
                </c:pt>
                <c:pt idx="68">
                  <c:v>20.16389689272048</c:v>
                </c:pt>
                <c:pt idx="69">
                  <c:v>23.0621335504886</c:v>
                </c:pt>
                <c:pt idx="70">
                  <c:v>25.323630189963495</c:v>
                </c:pt>
                <c:pt idx="71">
                  <c:v>23.414929812730595</c:v>
                </c:pt>
                <c:pt idx="72">
                  <c:v>21.74742494714588</c:v>
                </c:pt>
                <c:pt idx="73">
                  <c:v>19.546802232854866</c:v>
                </c:pt>
                <c:pt idx="74">
                  <c:v>20.225510817307693</c:v>
                </c:pt>
                <c:pt idx="75">
                  <c:v>21.412272167487686</c:v>
                </c:pt>
                <c:pt idx="76">
                  <c:v>20.288345410628018</c:v>
                </c:pt>
                <c:pt idx="77">
                  <c:v>20.734341158841158</c:v>
                </c:pt>
                <c:pt idx="78">
                  <c:v>21.360472301136365</c:v>
                </c:pt>
                <c:pt idx="79">
                  <c:v>23.827099125364434</c:v>
                </c:pt>
                <c:pt idx="80">
                  <c:v>23.438134472306427</c:v>
                </c:pt>
                <c:pt idx="81">
                  <c:v>22.530710877520267</c:v>
                </c:pt>
                <c:pt idx="82">
                  <c:v>23.280942733990145</c:v>
                </c:pt>
                <c:pt idx="83">
                  <c:v>22.88992776886035</c:v>
                </c:pt>
                <c:pt idx="84">
                  <c:v>24.429907183212265</c:v>
                </c:pt>
                <c:pt idx="85">
                  <c:v>24.249156069364162</c:v>
                </c:pt>
                <c:pt idx="86">
                  <c:v>23.275944444444441</c:v>
                </c:pt>
                <c:pt idx="87">
                  <c:v>27.53934065934066</c:v>
                </c:pt>
                <c:pt idx="88">
                  <c:v>34.097408866234169</c:v>
                </c:pt>
                <c:pt idx="89">
                  <c:v>32.810335791037957</c:v>
                </c:pt>
                <c:pt idx="90">
                  <c:v>32.949839284086622</c:v>
                </c:pt>
                <c:pt idx="91">
                  <c:v>33.62502852072506</c:v>
                </c:pt>
                <c:pt idx="92">
                  <c:v>36.341838496698834</c:v>
                </c:pt>
                <c:pt idx="93">
                  <c:v>34.660891847477927</c:v>
                </c:pt>
                <c:pt idx="94">
                  <c:v>34.371803528330076</c:v>
                </c:pt>
                <c:pt idx="95">
                  <c:v>31.698885444126418</c:v>
                </c:pt>
                <c:pt idx="96">
                  <c:v>32.386530629863202</c:v>
                </c:pt>
                <c:pt idx="97">
                  <c:v>32.231999999999999</c:v>
                </c:pt>
                <c:pt idx="98">
                  <c:v>29.270215598971863</c:v>
                </c:pt>
                <c:pt idx="99">
                  <c:v>27.544112637362634</c:v>
                </c:pt>
                <c:pt idx="100">
                  <c:v>26.044995570080641</c:v>
                </c:pt>
                <c:pt idx="101">
                  <c:v>25.90752672497571</c:v>
                </c:pt>
                <c:pt idx="102">
                  <c:v>27.103490050001685</c:v>
                </c:pt>
                <c:pt idx="103">
                  <c:v>27.354761904761904</c:v>
                </c:pt>
                <c:pt idx="104">
                  <c:v>27.348634970471711</c:v>
                </c:pt>
                <c:pt idx="105">
                  <c:v>28.473265895953752</c:v>
                </c:pt>
                <c:pt idx="106">
                  <c:v>27.328207100469363</c:v>
                </c:pt>
                <c:pt idx="107">
                  <c:v>27.22929670768967</c:v>
                </c:pt>
                <c:pt idx="108">
                  <c:v>33.457872439478585</c:v>
                </c:pt>
                <c:pt idx="109">
                  <c:v>31.207739219961237</c:v>
                </c:pt>
                <c:pt idx="110">
                  <c:v>27.220777467411544</c:v>
                </c:pt>
                <c:pt idx="111">
                  <c:v>26.189915770609318</c:v>
                </c:pt>
                <c:pt idx="112">
                  <c:v>25.88366959798995</c:v>
                </c:pt>
                <c:pt idx="113">
                  <c:v>26.670634920634914</c:v>
                </c:pt>
                <c:pt idx="114">
                  <c:v>27.022386363636361</c:v>
                </c:pt>
                <c:pt idx="115">
                  <c:v>27.600189393939399</c:v>
                </c:pt>
                <c:pt idx="116">
                  <c:v>26.805681818181821</c:v>
                </c:pt>
                <c:pt idx="117">
                  <c:v>25.804166666666664</c:v>
                </c:pt>
                <c:pt idx="118">
                  <c:v>25.679166666666664</c:v>
                </c:pt>
                <c:pt idx="119">
                  <c:v>24.991666666666671</c:v>
                </c:pt>
                <c:pt idx="120">
                  <c:v>22.983251497005995</c:v>
                </c:pt>
                <c:pt idx="121">
                  <c:v>22.192751596806385</c:v>
                </c:pt>
                <c:pt idx="122">
                  <c:v>21.424771084337348</c:v>
                </c:pt>
                <c:pt idx="123">
                  <c:v>19.45262533692722</c:v>
                </c:pt>
                <c:pt idx="124">
                  <c:v>19.011872227151727</c:v>
                </c:pt>
                <c:pt idx="125">
                  <c:v>19.473775381850853</c:v>
                </c:pt>
                <c:pt idx="126">
                  <c:v>21.950554945054947</c:v>
                </c:pt>
                <c:pt idx="127">
                  <c:v>23.807805512422359</c:v>
                </c:pt>
                <c:pt idx="128">
                  <c:v>25.453869731800765</c:v>
                </c:pt>
                <c:pt idx="129">
                  <c:v>23.740818401937048</c:v>
                </c:pt>
                <c:pt idx="130">
                  <c:v>26.205301675977658</c:v>
                </c:pt>
                <c:pt idx="131">
                  <c:v>26.34690217391304</c:v>
                </c:pt>
                <c:pt idx="132">
                  <c:v>25.628182057353332</c:v>
                </c:pt>
                <c:pt idx="133">
                  <c:v>27.54548872180451</c:v>
                </c:pt>
                <c:pt idx="134">
                  <c:v>26.78138446675348</c:v>
                </c:pt>
                <c:pt idx="135">
                  <c:v>27.969699500768051</c:v>
                </c:pt>
                <c:pt idx="136">
                  <c:v>28.813550988022826</c:v>
                </c:pt>
                <c:pt idx="137">
                  <c:v>28.447784705666606</c:v>
                </c:pt>
                <c:pt idx="138">
                  <c:v>30.001463438039799</c:v>
                </c:pt>
                <c:pt idx="139">
                  <c:v>33.198333384328258</c:v>
                </c:pt>
                <c:pt idx="140">
                  <c:v>38.039553316789515</c:v>
                </c:pt>
                <c:pt idx="141">
                  <c:v>39.316689435846897</c:v>
                </c:pt>
                <c:pt idx="142">
                  <c:v>40.119273706004144</c:v>
                </c:pt>
                <c:pt idx="143">
                  <c:v>35.935924107142853</c:v>
                </c:pt>
                <c:pt idx="144">
                  <c:v>34.074310024950421</c:v>
                </c:pt>
                <c:pt idx="145">
                  <c:v>34.345352012185337</c:v>
                </c:pt>
                <c:pt idx="146">
                  <c:v>32.738523124098101</c:v>
                </c:pt>
                <c:pt idx="147">
                  <c:v>31.413236150610764</c:v>
                </c:pt>
                <c:pt idx="148">
                  <c:v>34.865140505708453</c:v>
                </c:pt>
                <c:pt idx="149">
                  <c:v>34.246730990982094</c:v>
                </c:pt>
                <c:pt idx="150">
                  <c:v>34.502138911422705</c:v>
                </c:pt>
                <c:pt idx="151">
                  <c:v>35.302315184815178</c:v>
                </c:pt>
                <c:pt idx="152">
                  <c:v>33.454301657226772</c:v>
                </c:pt>
                <c:pt idx="153">
                  <c:v>34.346664964973492</c:v>
                </c:pt>
                <c:pt idx="154">
                  <c:v>34.179696822016808</c:v>
                </c:pt>
                <c:pt idx="155">
                  <c:v>36.151350023996152</c:v>
                </c:pt>
                <c:pt idx="156">
                  <c:v>37.0980374860981</c:v>
                </c:pt>
                <c:pt idx="157">
                  <c:v>36.089714285714287</c:v>
                </c:pt>
                <c:pt idx="158">
                  <c:v>33.381762804085959</c:v>
                </c:pt>
                <c:pt idx="159">
                  <c:v>35.494555446792454</c:v>
                </c:pt>
                <c:pt idx="160">
                  <c:v>36.230057519014558</c:v>
                </c:pt>
                <c:pt idx="161">
                  <c:v>36.019721377459739</c:v>
                </c:pt>
                <c:pt idx="162">
                  <c:v>36.841118058828897</c:v>
                </c:pt>
                <c:pt idx="163">
                  <c:v>35.521990979651726</c:v>
                </c:pt>
                <c:pt idx="164">
                  <c:v>38.171701485809677</c:v>
                </c:pt>
                <c:pt idx="165">
                  <c:v>38.704840911319735</c:v>
                </c:pt>
                <c:pt idx="166">
                  <c:v>37.423817344174743</c:v>
                </c:pt>
                <c:pt idx="167">
                  <c:v>38.108846582619897</c:v>
                </c:pt>
                <c:pt idx="168">
                  <c:v>38.547153376787954</c:v>
                </c:pt>
                <c:pt idx="169">
                  <c:v>37.557675334909369</c:v>
                </c:pt>
                <c:pt idx="170">
                  <c:v>37.981904510451038</c:v>
                </c:pt>
                <c:pt idx="171">
                  <c:v>35.743333333333339</c:v>
                </c:pt>
                <c:pt idx="172">
                  <c:v>37.415379999999999</c:v>
                </c:pt>
                <c:pt idx="173">
                  <c:v>33.590000000000003</c:v>
                </c:pt>
                <c:pt idx="174">
                  <c:v>33.42</c:v>
                </c:pt>
                <c:pt idx="175">
                  <c:v>34.299999999999997</c:v>
                </c:pt>
                <c:pt idx="176">
                  <c:v>37.200000000000003</c:v>
                </c:pt>
                <c:pt idx="177">
                  <c:v>39.99</c:v>
                </c:pt>
                <c:pt idx="178">
                  <c:v>40.98</c:v>
                </c:pt>
                <c:pt idx="179">
                  <c:v>40.840000000000003</c:v>
                </c:pt>
                <c:pt idx="180">
                  <c:v>42.082801292567737</c:v>
                </c:pt>
                <c:pt idx="181">
                  <c:v>38.781298701298709</c:v>
                </c:pt>
                <c:pt idx="182">
                  <c:v>40.138240200166813</c:v>
                </c:pt>
                <c:pt idx="183">
                  <c:v>40.715058139534882</c:v>
                </c:pt>
                <c:pt idx="184">
                  <c:v>41.7</c:v>
                </c:pt>
                <c:pt idx="185">
                  <c:v>46.31</c:v>
                </c:pt>
                <c:pt idx="186">
                  <c:v>50.35</c:v>
                </c:pt>
                <c:pt idx="187">
                  <c:v>50.47</c:v>
                </c:pt>
                <c:pt idx="188">
                  <c:v>52.543997998480606</c:v>
                </c:pt>
                <c:pt idx="189">
                  <c:v>49.368252148697181</c:v>
                </c:pt>
                <c:pt idx="190">
                  <c:v>49.071567937643785</c:v>
                </c:pt>
                <c:pt idx="191">
                  <c:v>49.146670285921083</c:v>
                </c:pt>
                <c:pt idx="192">
                  <c:v>49.566648336831307</c:v>
                </c:pt>
                <c:pt idx="193">
                  <c:v>48.965909090909101</c:v>
                </c:pt>
                <c:pt idx="194">
                  <c:v>42.69</c:v>
                </c:pt>
                <c:pt idx="195">
                  <c:v>39.06111111111111</c:v>
                </c:pt>
                <c:pt idx="196">
                  <c:v>39.017424242424241</c:v>
                </c:pt>
                <c:pt idx="197">
                  <c:v>39.731060606060602</c:v>
                </c:pt>
                <c:pt idx="198">
                  <c:v>40.28</c:v>
                </c:pt>
                <c:pt idx="199">
                  <c:v>39.71</c:v>
                </c:pt>
                <c:pt idx="200">
                  <c:v>37.42</c:v>
                </c:pt>
                <c:pt idx="201">
                  <c:v>36.42</c:v>
                </c:pt>
                <c:pt idx="202">
                  <c:v>37.33</c:v>
                </c:pt>
                <c:pt idx="203">
                  <c:v>37.33</c:v>
                </c:pt>
                <c:pt idx="204">
                  <c:v>36.840000000000003</c:v>
                </c:pt>
                <c:pt idx="205">
                  <c:v>35.4</c:v>
                </c:pt>
                <c:pt idx="206">
                  <c:v>34.96</c:v>
                </c:pt>
                <c:pt idx="207">
                  <c:v>34.96</c:v>
                </c:pt>
                <c:pt idx="208">
                  <c:v>36.659999999999997</c:v>
                </c:pt>
                <c:pt idx="209">
                  <c:v>38.700000000000003</c:v>
                </c:pt>
                <c:pt idx="210">
                  <c:v>41.82</c:v>
                </c:pt>
                <c:pt idx="211">
                  <c:v>44.08</c:v>
                </c:pt>
                <c:pt idx="212">
                  <c:v>45.43</c:v>
                </c:pt>
                <c:pt idx="213">
                  <c:v>44.947673796791442</c:v>
                </c:pt>
                <c:pt idx="214">
                  <c:v>44.801056910569102</c:v>
                </c:pt>
                <c:pt idx="215">
                  <c:v>40.080399999999997</c:v>
                </c:pt>
                <c:pt idx="216">
                  <c:v>40.197914772727273</c:v>
                </c:pt>
                <c:pt idx="217">
                  <c:v>40.139330000000001</c:v>
                </c:pt>
                <c:pt idx="218">
                  <c:v>39.333838499999999</c:v>
                </c:pt>
                <c:pt idx="219">
                  <c:v>41.536436190476202</c:v>
                </c:pt>
                <c:pt idx="220">
                  <c:v>44.144444444444439</c:v>
                </c:pt>
                <c:pt idx="221">
                  <c:v>44.023391812865498</c:v>
                </c:pt>
                <c:pt idx="222">
                  <c:v>43.077053140096616</c:v>
                </c:pt>
                <c:pt idx="223">
                  <c:v>43.608080808080793</c:v>
                </c:pt>
                <c:pt idx="224">
                  <c:v>45.35</c:v>
                </c:pt>
                <c:pt idx="225">
                  <c:v>45.83</c:v>
                </c:pt>
                <c:pt idx="226">
                  <c:v>46.53</c:v>
                </c:pt>
                <c:pt idx="227">
                  <c:v>47.88</c:v>
                </c:pt>
                <c:pt idx="228">
                  <c:v>49.56</c:v>
                </c:pt>
                <c:pt idx="229">
                  <c:v>50.65</c:v>
                </c:pt>
                <c:pt idx="230">
                  <c:v>49.74</c:v>
                </c:pt>
                <c:pt idx="231">
                  <c:v>54.290000000000006</c:v>
                </c:pt>
                <c:pt idx="232">
                  <c:v>60.550000000000004</c:v>
                </c:pt>
                <c:pt idx="233">
                  <c:v>61.99</c:v>
                </c:pt>
                <c:pt idx="234">
                  <c:v>64.72</c:v>
                </c:pt>
                <c:pt idx="235">
                  <c:v>78.44</c:v>
                </c:pt>
                <c:pt idx="236">
                  <c:v>104.66</c:v>
                </c:pt>
                <c:pt idx="237">
                  <c:v>105.63531746031747</c:v>
                </c:pt>
                <c:pt idx="238">
                  <c:v>104.78</c:v>
                </c:pt>
                <c:pt idx="239">
                  <c:v>97.46</c:v>
                </c:pt>
                <c:pt idx="240">
                  <c:v>91.17</c:v>
                </c:pt>
                <c:pt idx="241">
                  <c:v>88.34</c:v>
                </c:pt>
                <c:pt idx="242">
                  <c:v>86.29</c:v>
                </c:pt>
                <c:pt idx="243">
                  <c:v>87.22</c:v>
                </c:pt>
                <c:pt idx="244">
                  <c:v>83.74</c:v>
                </c:pt>
                <c:pt idx="245">
                  <c:v>73.42</c:v>
                </c:pt>
                <c:pt idx="246">
                  <c:v>69.3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C36-4901-95E4-E7A2F5725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9066687"/>
        <c:axId val="1"/>
      </c:lineChart>
      <c:lineChart>
        <c:grouping val="standard"/>
        <c:varyColors val="0"/>
        <c:ser>
          <c:idx val="2"/>
          <c:order val="2"/>
          <c:tx>
            <c:strRef>
              <c:f>Plan1!$D$2</c:f>
              <c:strCache>
                <c:ptCount val="1"/>
                <c:pt idx="0">
                  <c:v>R$/US$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Plan1!$A$3:$A$249</c:f>
              <c:numCache>
                <c:formatCode>mmm\-yy</c:formatCode>
                <c:ptCount val="24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  <c:pt idx="217">
                  <c:v>43497</c:v>
                </c:pt>
                <c:pt idx="218">
                  <c:v>43525</c:v>
                </c:pt>
                <c:pt idx="219">
                  <c:v>43556</c:v>
                </c:pt>
                <c:pt idx="220">
                  <c:v>43586</c:v>
                </c:pt>
                <c:pt idx="221">
                  <c:v>43617</c:v>
                </c:pt>
                <c:pt idx="222">
                  <c:v>43647</c:v>
                </c:pt>
                <c:pt idx="223">
                  <c:v>43678</c:v>
                </c:pt>
                <c:pt idx="224">
                  <c:v>43709</c:v>
                </c:pt>
                <c:pt idx="225">
                  <c:v>43739</c:v>
                </c:pt>
                <c:pt idx="226">
                  <c:v>43770</c:v>
                </c:pt>
                <c:pt idx="227">
                  <c:v>43800</c:v>
                </c:pt>
                <c:pt idx="228">
                  <c:v>43831</c:v>
                </c:pt>
                <c:pt idx="229">
                  <c:v>43862</c:v>
                </c:pt>
                <c:pt idx="230">
                  <c:v>43891</c:v>
                </c:pt>
                <c:pt idx="231">
                  <c:v>43922</c:v>
                </c:pt>
                <c:pt idx="232">
                  <c:v>43952</c:v>
                </c:pt>
                <c:pt idx="233">
                  <c:v>43983</c:v>
                </c:pt>
                <c:pt idx="234">
                  <c:v>44013</c:v>
                </c:pt>
                <c:pt idx="235">
                  <c:v>44044</c:v>
                </c:pt>
                <c:pt idx="236">
                  <c:v>44075</c:v>
                </c:pt>
                <c:pt idx="237">
                  <c:v>44105</c:v>
                </c:pt>
                <c:pt idx="238">
                  <c:v>44136</c:v>
                </c:pt>
                <c:pt idx="239">
                  <c:v>44166</c:v>
                </c:pt>
                <c:pt idx="240">
                  <c:v>44197</c:v>
                </c:pt>
                <c:pt idx="241">
                  <c:v>44228</c:v>
                </c:pt>
                <c:pt idx="242">
                  <c:v>44256</c:v>
                </c:pt>
                <c:pt idx="243">
                  <c:v>44287</c:v>
                </c:pt>
                <c:pt idx="244">
                  <c:v>44317</c:v>
                </c:pt>
                <c:pt idx="245">
                  <c:v>44348</c:v>
                </c:pt>
                <c:pt idx="246">
                  <c:v>44378</c:v>
                </c:pt>
              </c:numCache>
            </c:numRef>
          </c:cat>
          <c:val>
            <c:numRef>
              <c:f>Plan1!$D$3:$D$249</c:f>
              <c:numCache>
                <c:formatCode>0.00</c:formatCode>
                <c:ptCount val="247"/>
                <c:pt idx="0">
                  <c:v>1.9537</c:v>
                </c:pt>
                <c:pt idx="1">
                  <c:v>2.0009999999999999</c:v>
                </c:pt>
                <c:pt idx="2">
                  <c:v>2.0882999999999998</c:v>
                </c:pt>
                <c:pt idx="3">
                  <c:v>2.1917</c:v>
                </c:pt>
                <c:pt idx="4">
                  <c:v>2.2964000000000002</c:v>
                </c:pt>
                <c:pt idx="5">
                  <c:v>2.375</c:v>
                </c:pt>
                <c:pt idx="6">
                  <c:v>2.4651999999999998</c:v>
                </c:pt>
                <c:pt idx="7">
                  <c:v>2.5097999999999998</c:v>
                </c:pt>
                <c:pt idx="8">
                  <c:v>2.6709000000000001</c:v>
                </c:pt>
                <c:pt idx="9">
                  <c:v>2.7320000000000002</c:v>
                </c:pt>
                <c:pt idx="10">
                  <c:v>2.4211999999999998</c:v>
                </c:pt>
                <c:pt idx="11">
                  <c:v>2.3641000000000001</c:v>
                </c:pt>
                <c:pt idx="12">
                  <c:v>2.3771</c:v>
                </c:pt>
                <c:pt idx="13">
                  <c:v>2.4188000000000001</c:v>
                </c:pt>
                <c:pt idx="14">
                  <c:v>2.3464999999999998</c:v>
                </c:pt>
                <c:pt idx="15">
                  <c:v>2.3195999999999999</c:v>
                </c:pt>
                <c:pt idx="16">
                  <c:v>2.4817999999999998</c:v>
                </c:pt>
                <c:pt idx="17">
                  <c:v>2.7132000000000001</c:v>
                </c:pt>
                <c:pt idx="18">
                  <c:v>2.9338000000000002</c:v>
                </c:pt>
                <c:pt idx="19">
                  <c:v>3.1042000000000001</c:v>
                </c:pt>
                <c:pt idx="20">
                  <c:v>3.3416999999999999</c:v>
                </c:pt>
                <c:pt idx="21">
                  <c:v>3.8050999999999999</c:v>
                </c:pt>
                <c:pt idx="22">
                  <c:v>3.5756000000000001</c:v>
                </c:pt>
                <c:pt idx="23">
                  <c:v>3.63</c:v>
                </c:pt>
                <c:pt idx="24">
                  <c:v>3.4376000000000002</c:v>
                </c:pt>
                <c:pt idx="25">
                  <c:v>3.5895000000000001</c:v>
                </c:pt>
                <c:pt idx="26">
                  <c:v>3.4460999999999999</c:v>
                </c:pt>
                <c:pt idx="27">
                  <c:v>3.1069</c:v>
                </c:pt>
                <c:pt idx="28">
                  <c:v>2.9512999999999998</c:v>
                </c:pt>
                <c:pt idx="29">
                  <c:v>2.8826999999999998</c:v>
                </c:pt>
                <c:pt idx="30">
                  <c:v>2.879</c:v>
                </c:pt>
                <c:pt idx="31">
                  <c:v>3.0017</c:v>
                </c:pt>
                <c:pt idx="32">
                  <c:v>2.9228999999999998</c:v>
                </c:pt>
                <c:pt idx="33">
                  <c:v>2.8607999999999998</c:v>
                </c:pt>
                <c:pt idx="34">
                  <c:v>2.9117999999999999</c:v>
                </c:pt>
                <c:pt idx="35">
                  <c:v>2.9245000000000001</c:v>
                </c:pt>
                <c:pt idx="36">
                  <c:v>2.8492000000000002</c:v>
                </c:pt>
                <c:pt idx="37">
                  <c:v>2.9304999999999999</c:v>
                </c:pt>
                <c:pt idx="38">
                  <c:v>2.9047000000000001</c:v>
                </c:pt>
                <c:pt idx="39">
                  <c:v>2.9053</c:v>
                </c:pt>
                <c:pt idx="40">
                  <c:v>3.0943999999999998</c:v>
                </c:pt>
                <c:pt idx="41">
                  <c:v>3.1246999999999998</c:v>
                </c:pt>
                <c:pt idx="42">
                  <c:v>3.0375000000000001</c:v>
                </c:pt>
                <c:pt idx="43">
                  <c:v>3.0055000000000001</c:v>
                </c:pt>
                <c:pt idx="44">
                  <c:v>2.8921000000000001</c:v>
                </c:pt>
                <c:pt idx="45">
                  <c:v>2.8515000000000001</c:v>
                </c:pt>
                <c:pt idx="46">
                  <c:v>2.7869999999999999</c:v>
                </c:pt>
                <c:pt idx="47">
                  <c:v>2.7233000000000001</c:v>
                </c:pt>
                <c:pt idx="48">
                  <c:v>2.6926999999999999</c:v>
                </c:pt>
                <c:pt idx="49">
                  <c:v>2.5981999999999998</c:v>
                </c:pt>
                <c:pt idx="50">
                  <c:v>2.7057000000000002</c:v>
                </c:pt>
                <c:pt idx="51">
                  <c:v>2.5785999999999998</c:v>
                </c:pt>
                <c:pt idx="52">
                  <c:v>2.4523999999999999</c:v>
                </c:pt>
                <c:pt idx="53">
                  <c:v>2.4184000000000001</c:v>
                </c:pt>
                <c:pt idx="54">
                  <c:v>2.3733</c:v>
                </c:pt>
                <c:pt idx="55">
                  <c:v>2.3597999999999999</c:v>
                </c:pt>
                <c:pt idx="56">
                  <c:v>2.2940999999999998</c:v>
                </c:pt>
                <c:pt idx="57">
                  <c:v>2.2547000000000001</c:v>
                </c:pt>
                <c:pt idx="58">
                  <c:v>2.2115</c:v>
                </c:pt>
                <c:pt idx="59">
                  <c:v>2.2688000000000001</c:v>
                </c:pt>
                <c:pt idx="60">
                  <c:v>2.2871000000000001</c:v>
                </c:pt>
                <c:pt idx="61">
                  <c:v>2.1631999999999998</c:v>
                </c:pt>
                <c:pt idx="62">
                  <c:v>2.1459000000000001</c:v>
                </c:pt>
                <c:pt idx="63">
                  <c:v>2.1374</c:v>
                </c:pt>
                <c:pt idx="64">
                  <c:v>2.1682999999999999</c:v>
                </c:pt>
                <c:pt idx="65">
                  <c:v>2.2538</c:v>
                </c:pt>
                <c:pt idx="66">
                  <c:v>2.1865999999999999</c:v>
                </c:pt>
                <c:pt idx="67">
                  <c:v>2.1564000000000001</c:v>
                </c:pt>
                <c:pt idx="68">
                  <c:v>2.1690999999999998</c:v>
                </c:pt>
                <c:pt idx="69">
                  <c:v>2.149</c:v>
                </c:pt>
                <c:pt idx="70">
                  <c:v>2.1547999999999998</c:v>
                </c:pt>
                <c:pt idx="71">
                  <c:v>2.1501999999999999</c:v>
                </c:pt>
                <c:pt idx="72">
                  <c:v>2.15</c:v>
                </c:pt>
                <c:pt idx="73">
                  <c:v>2.09</c:v>
                </c:pt>
                <c:pt idx="74">
                  <c:v>2.08</c:v>
                </c:pt>
                <c:pt idx="75">
                  <c:v>2.0299999999999998</c:v>
                </c:pt>
                <c:pt idx="76">
                  <c:v>1.98</c:v>
                </c:pt>
                <c:pt idx="77">
                  <c:v>1.95</c:v>
                </c:pt>
                <c:pt idx="78">
                  <c:v>1.92</c:v>
                </c:pt>
                <c:pt idx="79">
                  <c:v>1.96</c:v>
                </c:pt>
                <c:pt idx="80">
                  <c:v>1.92</c:v>
                </c:pt>
                <c:pt idx="81">
                  <c:v>1.81</c:v>
                </c:pt>
                <c:pt idx="82">
                  <c:v>1.75</c:v>
                </c:pt>
                <c:pt idx="83">
                  <c:v>1.79</c:v>
                </c:pt>
                <c:pt idx="84">
                  <c:v>1.79</c:v>
                </c:pt>
                <c:pt idx="85">
                  <c:v>1.75</c:v>
                </c:pt>
                <c:pt idx="86">
                  <c:v>1.71</c:v>
                </c:pt>
                <c:pt idx="87">
                  <c:v>1.71</c:v>
                </c:pt>
                <c:pt idx="88">
                  <c:v>1.66</c:v>
                </c:pt>
                <c:pt idx="89">
                  <c:v>1.62</c:v>
                </c:pt>
                <c:pt idx="90">
                  <c:v>1.59</c:v>
                </c:pt>
                <c:pt idx="91">
                  <c:v>1.61</c:v>
                </c:pt>
                <c:pt idx="92">
                  <c:v>1.79</c:v>
                </c:pt>
                <c:pt idx="93">
                  <c:v>2.23</c:v>
                </c:pt>
                <c:pt idx="94">
                  <c:v>2.2599999999999998</c:v>
                </c:pt>
                <c:pt idx="95">
                  <c:v>2.4</c:v>
                </c:pt>
                <c:pt idx="96">
                  <c:v>2.3167</c:v>
                </c:pt>
                <c:pt idx="97">
                  <c:v>2.3174000000000001</c:v>
                </c:pt>
                <c:pt idx="98">
                  <c:v>2.3115909090909095</c:v>
                </c:pt>
                <c:pt idx="99">
                  <c:v>2.21</c:v>
                </c:pt>
                <c:pt idx="100">
                  <c:v>2.0719499999999997</c:v>
                </c:pt>
                <c:pt idx="101">
                  <c:v>1.96</c:v>
                </c:pt>
                <c:pt idx="102">
                  <c:v>1.9350000000000001</c:v>
                </c:pt>
                <c:pt idx="103">
                  <c:v>1.89</c:v>
                </c:pt>
                <c:pt idx="104">
                  <c:v>1.82</c:v>
                </c:pt>
                <c:pt idx="105">
                  <c:v>1.73</c:v>
                </c:pt>
                <c:pt idx="106">
                  <c:v>1.7272500000000002</c:v>
                </c:pt>
                <c:pt idx="107">
                  <c:v>1.75105</c:v>
                </c:pt>
                <c:pt idx="108">
                  <c:v>1.79</c:v>
                </c:pt>
                <c:pt idx="109">
                  <c:v>1.8410555555555557</c:v>
                </c:pt>
                <c:pt idx="110">
                  <c:v>1.7843478260869561</c:v>
                </c:pt>
                <c:pt idx="111">
                  <c:v>1.82</c:v>
                </c:pt>
                <c:pt idx="112">
                  <c:v>1.8199523809523808</c:v>
                </c:pt>
                <c:pt idx="113">
                  <c:v>1.8082999999999998</c:v>
                </c:pt>
                <c:pt idx="114">
                  <c:v>1.7684999999999995</c:v>
                </c:pt>
                <c:pt idx="115">
                  <c:v>1.7536</c:v>
                </c:pt>
                <c:pt idx="116">
                  <c:v>1.71</c:v>
                </c:pt>
                <c:pt idx="117">
                  <c:v>1.68</c:v>
                </c:pt>
                <c:pt idx="118">
                  <c:v>1.7109954648526073</c:v>
                </c:pt>
                <c:pt idx="119">
                  <c:v>1.694</c:v>
                </c:pt>
                <c:pt idx="120">
                  <c:v>1.6711428571428575</c:v>
                </c:pt>
                <c:pt idx="121">
                  <c:v>1.67</c:v>
                </c:pt>
                <c:pt idx="122">
                  <c:v>1.6574285714285717</c:v>
                </c:pt>
                <c:pt idx="123">
                  <c:v>1.5891156462585034</c:v>
                </c:pt>
                <c:pt idx="124">
                  <c:v>1.61</c:v>
                </c:pt>
                <c:pt idx="125">
                  <c:v>1.5865714285714285</c:v>
                </c:pt>
                <c:pt idx="126">
                  <c:v>1.56</c:v>
                </c:pt>
                <c:pt idx="127">
                  <c:v>1.6</c:v>
                </c:pt>
                <c:pt idx="128">
                  <c:v>1.76</c:v>
                </c:pt>
                <c:pt idx="129">
                  <c:v>1.77</c:v>
                </c:pt>
                <c:pt idx="130">
                  <c:v>1.79</c:v>
                </c:pt>
                <c:pt idx="131">
                  <c:v>1.84</c:v>
                </c:pt>
                <c:pt idx="132">
                  <c:v>1.81</c:v>
                </c:pt>
                <c:pt idx="133">
                  <c:v>1.72</c:v>
                </c:pt>
                <c:pt idx="134">
                  <c:v>1.79</c:v>
                </c:pt>
                <c:pt idx="135">
                  <c:v>1.86</c:v>
                </c:pt>
                <c:pt idx="136">
                  <c:v>1.99</c:v>
                </c:pt>
                <c:pt idx="137">
                  <c:v>2.0499999999999998</c:v>
                </c:pt>
                <c:pt idx="138">
                  <c:v>2.0299999999999998</c:v>
                </c:pt>
                <c:pt idx="139">
                  <c:v>2.02</c:v>
                </c:pt>
                <c:pt idx="140">
                  <c:v>2.0299999999999998</c:v>
                </c:pt>
                <c:pt idx="141">
                  <c:v>2.0299999999999998</c:v>
                </c:pt>
                <c:pt idx="142">
                  <c:v>2.0699999999999998</c:v>
                </c:pt>
                <c:pt idx="143">
                  <c:v>2.09</c:v>
                </c:pt>
                <c:pt idx="144">
                  <c:v>2.0299999999999998</c:v>
                </c:pt>
                <c:pt idx="145">
                  <c:v>1.98</c:v>
                </c:pt>
                <c:pt idx="146">
                  <c:v>1.98</c:v>
                </c:pt>
                <c:pt idx="147">
                  <c:v>2</c:v>
                </c:pt>
                <c:pt idx="148">
                  <c:v>2.04</c:v>
                </c:pt>
                <c:pt idx="149">
                  <c:v>2.17</c:v>
                </c:pt>
                <c:pt idx="150">
                  <c:v>2.25</c:v>
                </c:pt>
                <c:pt idx="151">
                  <c:v>2.34</c:v>
                </c:pt>
                <c:pt idx="152">
                  <c:v>2.27</c:v>
                </c:pt>
                <c:pt idx="153">
                  <c:v>2.19</c:v>
                </c:pt>
                <c:pt idx="154">
                  <c:v>2.2999999999999998</c:v>
                </c:pt>
                <c:pt idx="155">
                  <c:v>2.35</c:v>
                </c:pt>
                <c:pt idx="156">
                  <c:v>2.3821818181818175</c:v>
                </c:pt>
                <c:pt idx="157">
                  <c:v>2.3450000000000002</c:v>
                </c:pt>
                <c:pt idx="158">
                  <c:v>2.3325789473684213</c:v>
                </c:pt>
                <c:pt idx="159">
                  <c:v>2.2328999999999994</c:v>
                </c:pt>
                <c:pt idx="160">
                  <c:v>2.221714285714286</c:v>
                </c:pt>
                <c:pt idx="161">
                  <c:v>2.2359999999999998</c:v>
                </c:pt>
                <c:pt idx="162">
                  <c:v>2.2229521739130438</c:v>
                </c:pt>
                <c:pt idx="163">
                  <c:v>2.27</c:v>
                </c:pt>
                <c:pt idx="164">
                  <c:v>2.3433809523809521</c:v>
                </c:pt>
                <c:pt idx="165">
                  <c:v>2.3433809523809521</c:v>
                </c:pt>
                <c:pt idx="166">
                  <c:v>2.5381795841209827</c:v>
                </c:pt>
                <c:pt idx="167">
                  <c:v>2.642109090909091</c:v>
                </c:pt>
                <c:pt idx="168">
                  <c:v>2.63</c:v>
                </c:pt>
                <c:pt idx="169">
                  <c:v>2.82</c:v>
                </c:pt>
                <c:pt idx="170">
                  <c:v>3.03</c:v>
                </c:pt>
                <c:pt idx="171">
                  <c:v>3.04</c:v>
                </c:pt>
                <c:pt idx="172">
                  <c:v>3.05</c:v>
                </c:pt>
                <c:pt idx="173">
                  <c:v>3.1110476190476186</c:v>
                </c:pt>
                <c:pt idx="174">
                  <c:v>3.2304913043478258</c:v>
                </c:pt>
                <c:pt idx="175">
                  <c:v>3.4874285714285715</c:v>
                </c:pt>
                <c:pt idx="176">
                  <c:v>3.8785238095238093</c:v>
                </c:pt>
                <c:pt idx="177">
                  <c:v>3.8876818181818176</c:v>
                </c:pt>
                <c:pt idx="178">
                  <c:v>3.7801999999999998</c:v>
                </c:pt>
                <c:pt idx="179">
                  <c:v>3.8788000000000005</c:v>
                </c:pt>
                <c:pt idx="180">
                  <c:v>4.0560399999999994</c:v>
                </c:pt>
                <c:pt idx="181">
                  <c:v>3.6640000000000001</c:v>
                </c:pt>
                <c:pt idx="182">
                  <c:v>3.5430000000000001</c:v>
                </c:pt>
                <c:pt idx="183">
                  <c:v>3.5049999999999999</c:v>
                </c:pt>
                <c:pt idx="184">
                  <c:v>3.31</c:v>
                </c:pt>
                <c:pt idx="185">
                  <c:v>3.31</c:v>
                </c:pt>
                <c:pt idx="186">
                  <c:v>3.25</c:v>
                </c:pt>
                <c:pt idx="187">
                  <c:v>3.3029999999999999</c:v>
                </c:pt>
                <c:pt idx="188">
                  <c:v>3.419</c:v>
                </c:pt>
                <c:pt idx="189">
                  <c:v>3.1820000000000004</c:v>
                </c:pt>
                <c:pt idx="190">
                  <c:v>3.34</c:v>
                </c:pt>
                <c:pt idx="191">
                  <c:v>3.35</c:v>
                </c:pt>
                <c:pt idx="192">
                  <c:v>3.1968181818181822</c:v>
                </c:pt>
                <c:pt idx="193">
                  <c:v>3.1</c:v>
                </c:pt>
                <c:pt idx="194">
                  <c:v>3.1282352941176472</c:v>
                </c:pt>
                <c:pt idx="195">
                  <c:v>3.14</c:v>
                </c:pt>
                <c:pt idx="196">
                  <c:v>3.22</c:v>
                </c:pt>
                <c:pt idx="197">
                  <c:v>3.2984090909090908</c:v>
                </c:pt>
                <c:pt idx="198">
                  <c:v>3.2</c:v>
                </c:pt>
                <c:pt idx="199">
                  <c:v>3.15</c:v>
                </c:pt>
                <c:pt idx="200">
                  <c:v>3.14</c:v>
                </c:pt>
                <c:pt idx="201">
                  <c:v>3.2</c:v>
                </c:pt>
                <c:pt idx="202">
                  <c:v>3.27</c:v>
                </c:pt>
                <c:pt idx="203">
                  <c:v>3.3</c:v>
                </c:pt>
                <c:pt idx="204">
                  <c:v>3.21</c:v>
                </c:pt>
                <c:pt idx="205">
                  <c:v>3.24</c:v>
                </c:pt>
                <c:pt idx="206">
                  <c:v>3.28</c:v>
                </c:pt>
                <c:pt idx="207">
                  <c:v>3.64</c:v>
                </c:pt>
                <c:pt idx="208">
                  <c:v>3.64</c:v>
                </c:pt>
                <c:pt idx="209">
                  <c:v>3.78</c:v>
                </c:pt>
                <c:pt idx="210">
                  <c:v>3.83</c:v>
                </c:pt>
                <c:pt idx="211">
                  <c:v>3.93</c:v>
                </c:pt>
                <c:pt idx="212">
                  <c:v>4.0999999999999996</c:v>
                </c:pt>
                <c:pt idx="213">
                  <c:v>3.77</c:v>
                </c:pt>
                <c:pt idx="214">
                  <c:v>3.81</c:v>
                </c:pt>
                <c:pt idx="215">
                  <c:v>3.88</c:v>
                </c:pt>
                <c:pt idx="216">
                  <c:v>3.7393409090909091</c:v>
                </c:pt>
                <c:pt idx="217">
                  <c:v>3.7235</c:v>
                </c:pt>
                <c:pt idx="218">
                  <c:v>3.8449499999999999</c:v>
                </c:pt>
                <c:pt idx="219">
                  <c:v>3.8964761904761915</c:v>
                </c:pt>
                <c:pt idx="220">
                  <c:v>3.9981818181818181</c:v>
                </c:pt>
                <c:pt idx="221">
                  <c:v>3.8635263157894735</c:v>
                </c:pt>
                <c:pt idx="222">
                  <c:v>3.7826434782608693</c:v>
                </c:pt>
                <c:pt idx="223">
                  <c:v>4.0239090909090907</c:v>
                </c:pt>
                <c:pt idx="224">
                  <c:v>4.1033333333333335</c:v>
                </c:pt>
                <c:pt idx="225">
                  <c:v>4.08</c:v>
                </c:pt>
                <c:pt idx="226">
                  <c:v>4.1399999999999997</c:v>
                </c:pt>
                <c:pt idx="227">
                  <c:v>4.1100000000000003</c:v>
                </c:pt>
                <c:pt idx="228">
                  <c:v>4.16</c:v>
                </c:pt>
                <c:pt idx="229">
                  <c:v>4.3499999999999996</c:v>
                </c:pt>
                <c:pt idx="230">
                  <c:v>4.8899999999999997</c:v>
                </c:pt>
                <c:pt idx="231">
                  <c:v>5.3</c:v>
                </c:pt>
                <c:pt idx="232">
                  <c:v>5.63</c:v>
                </c:pt>
                <c:pt idx="233">
                  <c:v>5.2</c:v>
                </c:pt>
                <c:pt idx="234">
                  <c:v>5.28</c:v>
                </c:pt>
                <c:pt idx="235">
                  <c:v>5.46</c:v>
                </c:pt>
                <c:pt idx="236">
                  <c:v>5.41</c:v>
                </c:pt>
                <c:pt idx="237">
                  <c:v>5.63</c:v>
                </c:pt>
                <c:pt idx="238">
                  <c:v>5.42</c:v>
                </c:pt>
                <c:pt idx="239">
                  <c:v>5.15</c:v>
                </c:pt>
                <c:pt idx="240">
                  <c:v>5.36</c:v>
                </c:pt>
                <c:pt idx="241">
                  <c:v>5.42</c:v>
                </c:pt>
                <c:pt idx="242">
                  <c:v>5.64</c:v>
                </c:pt>
                <c:pt idx="243">
                  <c:v>5.56</c:v>
                </c:pt>
                <c:pt idx="244">
                  <c:v>5.29</c:v>
                </c:pt>
                <c:pt idx="245">
                  <c:v>5.0199999999999996</c:v>
                </c:pt>
                <c:pt idx="246">
                  <c:v>5.2089999999999996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C36-4901-95E4-E7A2F5725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dateAx>
        <c:axId val="1399066687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"/>
        <c:crosses val="autoZero"/>
        <c:auto val="1"/>
        <c:lblOffset val="100"/>
        <c:baseTimeUnit val="months"/>
        <c:majorUnit val="6"/>
        <c:majorTimeUnit val="months"/>
      </c:dateAx>
      <c:valAx>
        <c:axId val="1"/>
        <c:scaling>
          <c:orientation val="minMax"/>
          <c:max val="120"/>
          <c:min val="0"/>
        </c:scaling>
        <c:delete val="0"/>
        <c:axPos val="l"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399066687"/>
        <c:crosses val="autoZero"/>
        <c:crossBetween val="between"/>
      </c:valAx>
      <c:dateAx>
        <c:axId val="3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"/>
        <c:crosses val="autoZero"/>
        <c:auto val="1"/>
        <c:lblOffset val="100"/>
        <c:baseTimeUnit val="months"/>
      </c:dateAx>
      <c:valAx>
        <c:axId val="4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563177924314231"/>
          <c:y val="2.4919781579026756E-2"/>
          <c:w val="0.62790313754950244"/>
          <c:h val="0.10652089178507858"/>
        </c:manualLayout>
      </c:layout>
      <c:overlay val="0"/>
      <c:txPr>
        <a:bodyPr/>
        <a:lstStyle/>
        <a:p>
          <a:pPr>
            <a:defRPr sz="1285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90726510564184E-2"/>
          <c:y val="7.2223021181690716E-2"/>
          <c:w val="0.84889807524059491"/>
          <c:h val="0.8309310678069874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Plan1!$C$2</c:f>
              <c:strCache>
                <c:ptCount val="1"/>
                <c:pt idx="0">
                  <c:v>CBOT (US$/saca)</c:v>
                </c:pt>
              </c:strCache>
            </c:strRef>
          </c:tx>
          <c:spPr>
            <a:solidFill>
              <a:srgbClr val="00B050"/>
            </a:solidFill>
            <a:ln w="38100"/>
          </c:spPr>
          <c:invertIfNegative val="0"/>
          <c:cat>
            <c:numRef>
              <c:f>Plan1!$A$3:$A$249</c:f>
              <c:numCache>
                <c:formatCode>mmm\-yy</c:formatCode>
                <c:ptCount val="24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  <c:pt idx="217">
                  <c:v>43497</c:v>
                </c:pt>
                <c:pt idx="218">
                  <c:v>43525</c:v>
                </c:pt>
                <c:pt idx="219">
                  <c:v>43556</c:v>
                </c:pt>
                <c:pt idx="220">
                  <c:v>43586</c:v>
                </c:pt>
                <c:pt idx="221">
                  <c:v>43617</c:v>
                </c:pt>
                <c:pt idx="222">
                  <c:v>43647</c:v>
                </c:pt>
                <c:pt idx="223">
                  <c:v>43678</c:v>
                </c:pt>
                <c:pt idx="224">
                  <c:v>43709</c:v>
                </c:pt>
                <c:pt idx="225">
                  <c:v>43739</c:v>
                </c:pt>
                <c:pt idx="226">
                  <c:v>43770</c:v>
                </c:pt>
                <c:pt idx="227">
                  <c:v>43800</c:v>
                </c:pt>
                <c:pt idx="228">
                  <c:v>43831</c:v>
                </c:pt>
                <c:pt idx="229">
                  <c:v>43862</c:v>
                </c:pt>
                <c:pt idx="230">
                  <c:v>43891</c:v>
                </c:pt>
                <c:pt idx="231">
                  <c:v>43922</c:v>
                </c:pt>
                <c:pt idx="232">
                  <c:v>43952</c:v>
                </c:pt>
                <c:pt idx="233">
                  <c:v>43983</c:v>
                </c:pt>
                <c:pt idx="234">
                  <c:v>44013</c:v>
                </c:pt>
                <c:pt idx="235">
                  <c:v>44044</c:v>
                </c:pt>
                <c:pt idx="236">
                  <c:v>44075</c:v>
                </c:pt>
                <c:pt idx="237">
                  <c:v>44105</c:v>
                </c:pt>
                <c:pt idx="238">
                  <c:v>44136</c:v>
                </c:pt>
                <c:pt idx="239">
                  <c:v>44166</c:v>
                </c:pt>
                <c:pt idx="240">
                  <c:v>44197</c:v>
                </c:pt>
                <c:pt idx="241">
                  <c:v>44228</c:v>
                </c:pt>
                <c:pt idx="242">
                  <c:v>44256</c:v>
                </c:pt>
                <c:pt idx="243">
                  <c:v>44287</c:v>
                </c:pt>
                <c:pt idx="244">
                  <c:v>44317</c:v>
                </c:pt>
                <c:pt idx="245">
                  <c:v>44348</c:v>
                </c:pt>
                <c:pt idx="246">
                  <c:v>44378</c:v>
                </c:pt>
              </c:numCache>
            </c:numRef>
          </c:cat>
          <c:val>
            <c:numRef>
              <c:f>Plan1!$C$3:$C$249</c:f>
              <c:numCache>
                <c:formatCode>0.00</c:formatCode>
                <c:ptCount val="247"/>
                <c:pt idx="0">
                  <c:v>7.5991189427312769</c:v>
                </c:pt>
                <c:pt idx="1">
                  <c:v>7.889867841409691</c:v>
                </c:pt>
                <c:pt idx="2">
                  <c:v>7.0704845814977961</c:v>
                </c:pt>
                <c:pt idx="3">
                  <c:v>7.5925110132158586</c:v>
                </c:pt>
                <c:pt idx="4">
                  <c:v>6.7400881057268709</c:v>
                </c:pt>
                <c:pt idx="5">
                  <c:v>6.713656387665198</c:v>
                </c:pt>
                <c:pt idx="6">
                  <c:v>6.6740088105726869</c:v>
                </c:pt>
                <c:pt idx="7">
                  <c:v>6.6475770925110131</c:v>
                </c:pt>
                <c:pt idx="8">
                  <c:v>6.6211453744493385</c:v>
                </c:pt>
                <c:pt idx="9">
                  <c:v>6.607929515418502</c:v>
                </c:pt>
                <c:pt idx="10">
                  <c:v>6.211453744493391</c:v>
                </c:pt>
                <c:pt idx="11">
                  <c:v>6.0792951541850213</c:v>
                </c:pt>
                <c:pt idx="12">
                  <c:v>5.9471365638766516</c:v>
                </c:pt>
                <c:pt idx="13">
                  <c:v>6.0792951541850213</c:v>
                </c:pt>
                <c:pt idx="14">
                  <c:v>6.211453744493391</c:v>
                </c:pt>
                <c:pt idx="15">
                  <c:v>6.3436123348017617</c:v>
                </c:pt>
                <c:pt idx="16">
                  <c:v>6.0792951541850213</c:v>
                </c:pt>
                <c:pt idx="17">
                  <c:v>6.0792951541850213</c:v>
                </c:pt>
                <c:pt idx="18">
                  <c:v>6.1189427312775324</c:v>
                </c:pt>
                <c:pt idx="19">
                  <c:v>5.2599118942731273</c:v>
                </c:pt>
                <c:pt idx="20">
                  <c:v>5.1277533039647576</c:v>
                </c:pt>
                <c:pt idx="21">
                  <c:v>5.3920704845814971</c:v>
                </c:pt>
                <c:pt idx="22">
                  <c:v>5.0881057268722465</c:v>
                </c:pt>
                <c:pt idx="23">
                  <c:v>5.854625550660792</c:v>
                </c:pt>
                <c:pt idx="24">
                  <c:v>5.9867841409691627</c:v>
                </c:pt>
                <c:pt idx="25">
                  <c:v>6.7665198237885456</c:v>
                </c:pt>
                <c:pt idx="26">
                  <c:v>8.2466960352422909</c:v>
                </c:pt>
                <c:pt idx="27">
                  <c:v>7.7577092511013213</c:v>
                </c:pt>
                <c:pt idx="28">
                  <c:v>7.6651982378854626</c:v>
                </c:pt>
                <c:pt idx="29">
                  <c:v>9.8325991189427313</c:v>
                </c:pt>
                <c:pt idx="30">
                  <c:v>9.8458149779735677</c:v>
                </c:pt>
                <c:pt idx="31">
                  <c:v>9.6607929515418505</c:v>
                </c:pt>
                <c:pt idx="32">
                  <c:v>9.9713656387665175</c:v>
                </c:pt>
                <c:pt idx="33">
                  <c:v>11.114537444933919</c:v>
                </c:pt>
                <c:pt idx="34">
                  <c:v>11.2863436123348</c:v>
                </c:pt>
                <c:pt idx="35">
                  <c:v>10.651982378854624</c:v>
                </c:pt>
                <c:pt idx="36">
                  <c:v>11.841409691629956</c:v>
                </c:pt>
                <c:pt idx="37">
                  <c:v>12.488986784140966</c:v>
                </c:pt>
                <c:pt idx="38">
                  <c:v>14.933920704845814</c:v>
                </c:pt>
                <c:pt idx="39">
                  <c:v>13.440528634361232</c:v>
                </c:pt>
                <c:pt idx="40">
                  <c:v>13.295154185022026</c:v>
                </c:pt>
                <c:pt idx="41">
                  <c:v>9.3700440528634363</c:v>
                </c:pt>
                <c:pt idx="42">
                  <c:v>10.480176211453744</c:v>
                </c:pt>
                <c:pt idx="43">
                  <c:v>9.3039647577092506</c:v>
                </c:pt>
                <c:pt idx="44">
                  <c:v>8.9603524229074889</c:v>
                </c:pt>
                <c:pt idx="45">
                  <c:v>9.2378854625550666</c:v>
                </c:pt>
                <c:pt idx="46">
                  <c:v>8.8149779735682809</c:v>
                </c:pt>
                <c:pt idx="47">
                  <c:v>8.6960352422907494</c:v>
                </c:pt>
                <c:pt idx="48">
                  <c:v>9.3436123348017617</c:v>
                </c:pt>
                <c:pt idx="49">
                  <c:v>8.7037612682623546</c:v>
                </c:pt>
                <c:pt idx="50">
                  <c:v>9.3519137031329578</c:v>
                </c:pt>
                <c:pt idx="51">
                  <c:v>9.8148797280405287</c:v>
                </c:pt>
                <c:pt idx="52">
                  <c:v>9.7156727227031929</c:v>
                </c:pt>
                <c:pt idx="53">
                  <c:v>8.4656644554527478</c:v>
                </c:pt>
                <c:pt idx="54">
                  <c:v>8.2804780454897173</c:v>
                </c:pt>
                <c:pt idx="55">
                  <c:v>8.9154028796486742</c:v>
                </c:pt>
                <c:pt idx="56">
                  <c:v>9.6032381166542091</c:v>
                </c:pt>
                <c:pt idx="57">
                  <c:v>9.4180517066911822</c:v>
                </c:pt>
                <c:pt idx="58">
                  <c:v>9.9669971362244461</c:v>
                </c:pt>
                <c:pt idx="59">
                  <c:v>10.496101164690241</c:v>
                </c:pt>
                <c:pt idx="60">
                  <c:v>11.362509011302983</c:v>
                </c:pt>
                <c:pt idx="61">
                  <c:v>10.899542986395412</c:v>
                </c:pt>
                <c:pt idx="62">
                  <c:v>11.111184597781733</c:v>
                </c:pt>
                <c:pt idx="63">
                  <c:v>10.727584177144028</c:v>
                </c:pt>
                <c:pt idx="64">
                  <c:v>12.248758258983193</c:v>
                </c:pt>
                <c:pt idx="65">
                  <c:v>11.560923021977658</c:v>
                </c:pt>
                <c:pt idx="66">
                  <c:v>11.217005403474891</c:v>
                </c:pt>
                <c:pt idx="67">
                  <c:v>12.963048697412018</c:v>
                </c:pt>
                <c:pt idx="68">
                  <c:v>12.334737663608886</c:v>
                </c:pt>
                <c:pt idx="69">
                  <c:v>13.101938504884291</c:v>
                </c:pt>
                <c:pt idx="70">
                  <c:v>13.406173321252124</c:v>
                </c:pt>
                <c:pt idx="71">
                  <c:v>13.359876718761367</c:v>
                </c:pt>
                <c:pt idx="72">
                  <c:v>13.280511114491494</c:v>
                </c:pt>
                <c:pt idx="73">
                  <c:v>13.320193916626431</c:v>
                </c:pt>
                <c:pt idx="74">
                  <c:v>13.161462708086692</c:v>
                </c:pt>
                <c:pt idx="75">
                  <c:v>13.505380326589462</c:v>
                </c:pt>
                <c:pt idx="76">
                  <c:v>13.743477139399069</c:v>
                </c:pt>
                <c:pt idx="77">
                  <c:v>13.399559520896304</c:v>
                </c:pt>
                <c:pt idx="78">
                  <c:v>14.351946772134735</c:v>
                </c:pt>
                <c:pt idx="79">
                  <c:v>15.515975634759489</c:v>
                </c:pt>
                <c:pt idx="80">
                  <c:v>15.674706843299225</c:v>
                </c:pt>
                <c:pt idx="81">
                  <c:v>17.023922115887007</c:v>
                </c:pt>
                <c:pt idx="82">
                  <c:v>17.923398964278864</c:v>
                </c:pt>
                <c:pt idx="83">
                  <c:v>20.000132276007115</c:v>
                </c:pt>
                <c:pt idx="84">
                  <c:v>23.809681280960852</c:v>
                </c:pt>
                <c:pt idx="85">
                  <c:v>26.203877009768583</c:v>
                </c:pt>
                <c:pt idx="86">
                  <c:v>28.84278335174174</c:v>
                </c:pt>
                <c:pt idx="87">
                  <c:v>25.264717359241793</c:v>
                </c:pt>
                <c:pt idx="88">
                  <c:v>26.732981038234378</c:v>
                </c:pt>
                <c:pt idx="89">
                  <c:v>26.375835819019965</c:v>
                </c:pt>
                <c:pt idx="90">
                  <c:v>25.000165345008892</c:v>
                </c:pt>
                <c:pt idx="91">
                  <c:v>24.709158129352705</c:v>
                </c:pt>
                <c:pt idx="92">
                  <c:v>19.900925270669781</c:v>
                </c:pt>
                <c:pt idx="93">
                  <c:v>17.473660540082939</c:v>
                </c:pt>
                <c:pt idx="94">
                  <c:v>20.291139491663305</c:v>
                </c:pt>
                <c:pt idx="95">
                  <c:v>15.568886037606068</c:v>
                </c:pt>
                <c:pt idx="96">
                  <c:v>16.355928279948941</c:v>
                </c:pt>
                <c:pt idx="97">
                  <c:v>16.415452483151345</c:v>
                </c:pt>
                <c:pt idx="98">
                  <c:v>17.063604918021944</c:v>
                </c:pt>
                <c:pt idx="99">
                  <c:v>16.329473078525652</c:v>
                </c:pt>
                <c:pt idx="100">
                  <c:v>16.177355670341736</c:v>
                </c:pt>
                <c:pt idx="101">
                  <c:v>17.043763516954474</c:v>
                </c:pt>
                <c:pt idx="102">
                  <c:v>18.326840785984036</c:v>
                </c:pt>
                <c:pt idx="103">
                  <c:v>17.612550347555207</c:v>
                </c:pt>
                <c:pt idx="104">
                  <c:v>18.994834621922102</c:v>
                </c:pt>
                <c:pt idx="105">
                  <c:v>20.244842889172546</c:v>
                </c:pt>
                <c:pt idx="106">
                  <c:v>19.219703834020063</c:v>
                </c:pt>
                <c:pt idx="107">
                  <c:v>18.750124008756671</c:v>
                </c:pt>
                <c:pt idx="108">
                  <c:v>17.777895356450767</c:v>
                </c:pt>
                <c:pt idx="109">
                  <c:v>16.157514269274269</c:v>
                </c:pt>
                <c:pt idx="110">
                  <c:v>16.342700679237293</c:v>
                </c:pt>
                <c:pt idx="111">
                  <c:v>15.38369962764304</c:v>
                </c:pt>
                <c:pt idx="112">
                  <c:v>12.473627471081155</c:v>
                </c:pt>
                <c:pt idx="113">
                  <c:v>12.758020886381521</c:v>
                </c:pt>
                <c:pt idx="114">
                  <c:v>14.66279538885839</c:v>
                </c:pt>
                <c:pt idx="115">
                  <c:v>16.620480294181839</c:v>
                </c:pt>
                <c:pt idx="116">
                  <c:v>19.080814026547792</c:v>
                </c:pt>
                <c:pt idx="117">
                  <c:v>18.359909787763147</c:v>
                </c:pt>
                <c:pt idx="118">
                  <c:v>18.512027195947059</c:v>
                </c:pt>
                <c:pt idx="119">
                  <c:v>20.516008703761266</c:v>
                </c:pt>
                <c:pt idx="120">
                  <c:v>18.32022698562821</c:v>
                </c:pt>
                <c:pt idx="121">
                  <c:v>18.498799595235418</c:v>
                </c:pt>
                <c:pt idx="122">
                  <c:v>19.583462853590301</c:v>
                </c:pt>
                <c:pt idx="123">
                  <c:v>19.920766671737248</c:v>
                </c:pt>
                <c:pt idx="124">
                  <c:v>18.366523588118969</c:v>
                </c:pt>
                <c:pt idx="125">
                  <c:v>21.078181734006176</c:v>
                </c:pt>
                <c:pt idx="126">
                  <c:v>23.386398058188213</c:v>
                </c:pt>
                <c:pt idx="127">
                  <c:v>21.098023135073642</c:v>
                </c:pt>
                <c:pt idx="128">
                  <c:v>22.01072758417714</c:v>
                </c:pt>
                <c:pt idx="129">
                  <c:v>19.623145655725239</c:v>
                </c:pt>
                <c:pt idx="130">
                  <c:v>19.3189108393574</c:v>
                </c:pt>
                <c:pt idx="131">
                  <c:v>18.518640996302885</c:v>
                </c:pt>
                <c:pt idx="132">
                  <c:v>18.789806810891605</c:v>
                </c:pt>
                <c:pt idx="133">
                  <c:v>19.53055245074372</c:v>
                </c:pt>
                <c:pt idx="134">
                  <c:v>19.662828457860169</c:v>
                </c:pt>
                <c:pt idx="135">
                  <c:v>18.816262012314894</c:v>
                </c:pt>
                <c:pt idx="136">
                  <c:v>18.769965409824138</c:v>
                </c:pt>
                <c:pt idx="137">
                  <c:v>19.656214657504346</c:v>
                </c:pt>
                <c:pt idx="138">
                  <c:v>19.854628668179018</c:v>
                </c:pt>
                <c:pt idx="139">
                  <c:v>20.46971210127051</c:v>
                </c:pt>
                <c:pt idx="140">
                  <c:v>19.616531855369413</c:v>
                </c:pt>
                <c:pt idx="141">
                  <c:v>20.19854628668179</c:v>
                </c:pt>
                <c:pt idx="142">
                  <c:v>19.656214657504346</c:v>
                </c:pt>
                <c:pt idx="143">
                  <c:v>20.509394903405447</c:v>
                </c:pt>
                <c:pt idx="144">
                  <c:v>20.502781103049621</c:v>
                </c:pt>
                <c:pt idx="145">
                  <c:v>20.317594693086594</c:v>
                </c:pt>
                <c:pt idx="146">
                  <c:v>19.649600857148524</c:v>
                </c:pt>
                <c:pt idx="147">
                  <c:v>20.231615288460901</c:v>
                </c:pt>
                <c:pt idx="148">
                  <c:v>20.8202435201291</c:v>
                </c:pt>
                <c:pt idx="149">
                  <c:v>20.502781103049621</c:v>
                </c:pt>
                <c:pt idx="150">
                  <c:v>20.906222924754793</c:v>
                </c:pt>
                <c:pt idx="151">
                  <c:v>20.013359876718763</c:v>
                </c:pt>
                <c:pt idx="152">
                  <c:v>19.874470069246492</c:v>
                </c:pt>
                <c:pt idx="153">
                  <c:v>21.111250735785291</c:v>
                </c:pt>
                <c:pt idx="154">
                  <c:v>20.516008703761266</c:v>
                </c:pt>
                <c:pt idx="155">
                  <c:v>20.370505095933172</c:v>
                </c:pt>
                <c:pt idx="156">
                  <c:v>17.190000000000001</c:v>
                </c:pt>
                <c:pt idx="157">
                  <c:v>17.18</c:v>
                </c:pt>
                <c:pt idx="158">
                  <c:v>16.940000000000001</c:v>
                </c:pt>
                <c:pt idx="159">
                  <c:v>16.829999999999998</c:v>
                </c:pt>
                <c:pt idx="160">
                  <c:v>15.95</c:v>
                </c:pt>
                <c:pt idx="161">
                  <c:v>15.33</c:v>
                </c:pt>
                <c:pt idx="162">
                  <c:v>15.32</c:v>
                </c:pt>
                <c:pt idx="163">
                  <c:v>14.11</c:v>
                </c:pt>
                <c:pt idx="164">
                  <c:v>13.83</c:v>
                </c:pt>
                <c:pt idx="165">
                  <c:v>13.73</c:v>
                </c:pt>
                <c:pt idx="166">
                  <c:v>13.27</c:v>
                </c:pt>
                <c:pt idx="167">
                  <c:v>13.981573952208679</c:v>
                </c:pt>
                <c:pt idx="168">
                  <c:v>12.42</c:v>
                </c:pt>
                <c:pt idx="169">
                  <c:v>11.564</c:v>
                </c:pt>
                <c:pt idx="170">
                  <c:v>11.73</c:v>
                </c:pt>
                <c:pt idx="171">
                  <c:v>11.25</c:v>
                </c:pt>
                <c:pt idx="172">
                  <c:v>10.54</c:v>
                </c:pt>
                <c:pt idx="173">
                  <c:v>10.85</c:v>
                </c:pt>
                <c:pt idx="174">
                  <c:v>12</c:v>
                </c:pt>
                <c:pt idx="175">
                  <c:v>12.81</c:v>
                </c:pt>
                <c:pt idx="176">
                  <c:v>13.96</c:v>
                </c:pt>
                <c:pt idx="177">
                  <c:v>13.685055236255971</c:v>
                </c:pt>
                <c:pt idx="178">
                  <c:v>13.740170239221158</c:v>
                </c:pt>
                <c:pt idx="179">
                  <c:v>13.359876718761365</c:v>
                </c:pt>
                <c:pt idx="180">
                  <c:v>12.819749689702533</c:v>
                </c:pt>
                <c:pt idx="181">
                  <c:v>11.88830613959087</c:v>
                </c:pt>
                <c:pt idx="182">
                  <c:v>10.68128757465327</c:v>
                </c:pt>
                <c:pt idx="183">
                  <c:v>11.948932642852576</c:v>
                </c:pt>
                <c:pt idx="184">
                  <c:v>12.526746381371932</c:v>
                </c:pt>
                <c:pt idx="185">
                  <c:v>12.293752503003603</c:v>
                </c:pt>
                <c:pt idx="186">
                  <c:v>11.49</c:v>
                </c:pt>
                <c:pt idx="187">
                  <c:v>10.76</c:v>
                </c:pt>
                <c:pt idx="188">
                  <c:v>10.59</c:v>
                </c:pt>
                <c:pt idx="189">
                  <c:v>11.17</c:v>
                </c:pt>
                <c:pt idx="190">
                  <c:v>10.591525620217947</c:v>
                </c:pt>
                <c:pt idx="191">
                  <c:v>10.524379255106124</c:v>
                </c:pt>
                <c:pt idx="192">
                  <c:v>10.679565478574292</c:v>
                </c:pt>
                <c:pt idx="193">
                  <c:v>10.424008810572689</c:v>
                </c:pt>
                <c:pt idx="194">
                  <c:v>10.612909404328672</c:v>
                </c:pt>
                <c:pt idx="195">
                  <c:v>10.903083700440526</c:v>
                </c:pt>
                <c:pt idx="196">
                  <c:v>11.53</c:v>
                </c:pt>
                <c:pt idx="197">
                  <c:v>12.346315578694432</c:v>
                </c:pt>
                <c:pt idx="198">
                  <c:v>13.309995804489194</c:v>
                </c:pt>
                <c:pt idx="199">
                  <c:v>13.762689140011494</c:v>
                </c:pt>
                <c:pt idx="200">
                  <c:v>14.35</c:v>
                </c:pt>
                <c:pt idx="201">
                  <c:v>13.44</c:v>
                </c:pt>
                <c:pt idx="202">
                  <c:v>13.32</c:v>
                </c:pt>
                <c:pt idx="203">
                  <c:v>12.863436123348018</c:v>
                </c:pt>
                <c:pt idx="204">
                  <c:v>13.70044052863436</c:v>
                </c:pt>
                <c:pt idx="205">
                  <c:v>13.645374449339206</c:v>
                </c:pt>
                <c:pt idx="206">
                  <c:v>13.606828193832598</c:v>
                </c:pt>
                <c:pt idx="207">
                  <c:v>14.080396475770925</c:v>
                </c:pt>
                <c:pt idx="208">
                  <c:v>12.731277533039648</c:v>
                </c:pt>
                <c:pt idx="209">
                  <c:v>12.7863436123348</c:v>
                </c:pt>
                <c:pt idx="210">
                  <c:v>13.012114537444933</c:v>
                </c:pt>
                <c:pt idx="211">
                  <c:v>12.779</c:v>
                </c:pt>
                <c:pt idx="212">
                  <c:v>12.551</c:v>
                </c:pt>
                <c:pt idx="213">
                  <c:v>13.047499999999999</c:v>
                </c:pt>
                <c:pt idx="214">
                  <c:v>11.993832599118942</c:v>
                </c:pt>
                <c:pt idx="215">
                  <c:v>11.837178298168325</c:v>
                </c:pt>
                <c:pt idx="216">
                  <c:v>11.8</c:v>
                </c:pt>
                <c:pt idx="217">
                  <c:v>11.45</c:v>
                </c:pt>
                <c:pt idx="218">
                  <c:v>11.98</c:v>
                </c:pt>
                <c:pt idx="219">
                  <c:v>11.637035871617369</c:v>
                </c:pt>
                <c:pt idx="220">
                  <c:v>12.28</c:v>
                </c:pt>
                <c:pt idx="221">
                  <c:v>12.859088801298402</c:v>
                </c:pt>
                <c:pt idx="222">
                  <c:v>13.037492817467916</c:v>
                </c:pt>
                <c:pt idx="223">
                  <c:v>12.700490588706447</c:v>
                </c:pt>
                <c:pt idx="224">
                  <c:v>13.227873448137766</c:v>
                </c:pt>
                <c:pt idx="225">
                  <c:v>13.612334801762113</c:v>
                </c:pt>
                <c:pt idx="226">
                  <c:v>13.33</c:v>
                </c:pt>
                <c:pt idx="227">
                  <c:v>14.06</c:v>
                </c:pt>
                <c:pt idx="228">
                  <c:v>14.68</c:v>
                </c:pt>
                <c:pt idx="229">
                  <c:v>14.93</c:v>
                </c:pt>
                <c:pt idx="230">
                  <c:v>14.65</c:v>
                </c:pt>
                <c:pt idx="231">
                  <c:v>15.57</c:v>
                </c:pt>
                <c:pt idx="232">
                  <c:v>14.723017621145374</c:v>
                </c:pt>
                <c:pt idx="233">
                  <c:v>13.36</c:v>
                </c:pt>
                <c:pt idx="234">
                  <c:v>12.96</c:v>
                </c:pt>
                <c:pt idx="235">
                  <c:v>13.12</c:v>
                </c:pt>
                <c:pt idx="236">
                  <c:v>13.65</c:v>
                </c:pt>
                <c:pt idx="237">
                  <c:v>16.27</c:v>
                </c:pt>
                <c:pt idx="238">
                  <c:v>16.03</c:v>
                </c:pt>
                <c:pt idx="239">
                  <c:v>16.010000000000002</c:v>
                </c:pt>
                <c:pt idx="240">
                  <c:v>15.92</c:v>
                </c:pt>
                <c:pt idx="241">
                  <c:v>15.73</c:v>
                </c:pt>
                <c:pt idx="242">
                  <c:v>15.87</c:v>
                </c:pt>
                <c:pt idx="243">
                  <c:v>15.97</c:v>
                </c:pt>
                <c:pt idx="244">
                  <c:v>16.37</c:v>
                </c:pt>
                <c:pt idx="245">
                  <c:v>15.79</c:v>
                </c:pt>
                <c:pt idx="246">
                  <c:v>15.28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D1-46DF-969E-F974EC159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9066687"/>
        <c:axId val="1"/>
      </c:barChart>
      <c:lineChart>
        <c:grouping val="standar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RS (R$/saca)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Plan1!$A$3:$A$249</c:f>
              <c:numCache>
                <c:formatCode>mmm\-yy</c:formatCode>
                <c:ptCount val="24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  <c:pt idx="217">
                  <c:v>43497</c:v>
                </c:pt>
                <c:pt idx="218">
                  <c:v>43525</c:v>
                </c:pt>
                <c:pt idx="219">
                  <c:v>43556</c:v>
                </c:pt>
                <c:pt idx="220">
                  <c:v>43586</c:v>
                </c:pt>
                <c:pt idx="221">
                  <c:v>43617</c:v>
                </c:pt>
                <c:pt idx="222">
                  <c:v>43647</c:v>
                </c:pt>
                <c:pt idx="223">
                  <c:v>43678</c:v>
                </c:pt>
                <c:pt idx="224">
                  <c:v>43709</c:v>
                </c:pt>
                <c:pt idx="225">
                  <c:v>43739</c:v>
                </c:pt>
                <c:pt idx="226">
                  <c:v>43770</c:v>
                </c:pt>
                <c:pt idx="227">
                  <c:v>43800</c:v>
                </c:pt>
                <c:pt idx="228">
                  <c:v>43831</c:v>
                </c:pt>
                <c:pt idx="229">
                  <c:v>43862</c:v>
                </c:pt>
                <c:pt idx="230">
                  <c:v>43891</c:v>
                </c:pt>
                <c:pt idx="231">
                  <c:v>43922</c:v>
                </c:pt>
                <c:pt idx="232">
                  <c:v>43952</c:v>
                </c:pt>
                <c:pt idx="233">
                  <c:v>43983</c:v>
                </c:pt>
                <c:pt idx="234">
                  <c:v>44013</c:v>
                </c:pt>
                <c:pt idx="235">
                  <c:v>44044</c:v>
                </c:pt>
                <c:pt idx="236">
                  <c:v>44075</c:v>
                </c:pt>
                <c:pt idx="237">
                  <c:v>44105</c:v>
                </c:pt>
                <c:pt idx="238">
                  <c:v>44136</c:v>
                </c:pt>
                <c:pt idx="239">
                  <c:v>44166</c:v>
                </c:pt>
                <c:pt idx="240">
                  <c:v>44197</c:v>
                </c:pt>
                <c:pt idx="241">
                  <c:v>44228</c:v>
                </c:pt>
                <c:pt idx="242">
                  <c:v>44256</c:v>
                </c:pt>
                <c:pt idx="243">
                  <c:v>44287</c:v>
                </c:pt>
                <c:pt idx="244">
                  <c:v>44317</c:v>
                </c:pt>
                <c:pt idx="245">
                  <c:v>44348</c:v>
                </c:pt>
                <c:pt idx="246">
                  <c:v>44378</c:v>
                </c:pt>
              </c:numCache>
            </c:numRef>
          </c:cat>
          <c:val>
            <c:numRef>
              <c:f>Plan1!$B$3:$B$249</c:f>
              <c:numCache>
                <c:formatCode>0.00</c:formatCode>
                <c:ptCount val="247"/>
                <c:pt idx="0">
                  <c:v>8.9725999999999999</c:v>
                </c:pt>
                <c:pt idx="1">
                  <c:v>12.194159999999998</c:v>
                </c:pt>
                <c:pt idx="2">
                  <c:v>12.751679999999999</c:v>
                </c:pt>
                <c:pt idx="3">
                  <c:v>12.540000000000001</c:v>
                </c:pt>
                <c:pt idx="4">
                  <c:v>14.535</c:v>
                </c:pt>
                <c:pt idx="5">
                  <c:v>13.785480000000002</c:v>
                </c:pt>
                <c:pt idx="6">
                  <c:v>14.696500000000002</c:v>
                </c:pt>
                <c:pt idx="7">
                  <c:v>16.27478</c:v>
                </c:pt>
                <c:pt idx="8">
                  <c:v>18.155999999999999</c:v>
                </c:pt>
                <c:pt idx="9">
                  <c:v>19.425599999999999</c:v>
                </c:pt>
                <c:pt idx="10">
                  <c:v>19.149999999999999</c:v>
                </c:pt>
                <c:pt idx="11">
                  <c:v>17.2393</c:v>
                </c:pt>
                <c:pt idx="12">
                  <c:v>15.328900000000001</c:v>
                </c:pt>
                <c:pt idx="13">
                  <c:v>14.302199999999999</c:v>
                </c:pt>
                <c:pt idx="14">
                  <c:v>14.6538</c:v>
                </c:pt>
                <c:pt idx="15">
                  <c:v>15.140420000000001</c:v>
                </c:pt>
                <c:pt idx="16">
                  <c:v>15.473400000000002</c:v>
                </c:pt>
                <c:pt idx="17">
                  <c:v>16.468799999999998</c:v>
                </c:pt>
                <c:pt idx="18">
                  <c:v>20.750600000000002</c:v>
                </c:pt>
                <c:pt idx="19">
                  <c:v>18.782399999999999</c:v>
                </c:pt>
                <c:pt idx="20">
                  <c:v>24.439999999999998</c:v>
                </c:pt>
                <c:pt idx="21">
                  <c:v>27.696899999999999</c:v>
                </c:pt>
                <c:pt idx="22">
                  <c:v>27.047000000000001</c:v>
                </c:pt>
                <c:pt idx="23">
                  <c:v>28.785399999999996</c:v>
                </c:pt>
                <c:pt idx="24">
                  <c:v>25.694649999999999</c:v>
                </c:pt>
                <c:pt idx="25">
                  <c:v>25.597000000000001</c:v>
                </c:pt>
                <c:pt idx="26">
                  <c:v>30.597599999999996</c:v>
                </c:pt>
                <c:pt idx="27">
                  <c:v>32.80697</c:v>
                </c:pt>
                <c:pt idx="28">
                  <c:v>33.004159999999999</c:v>
                </c:pt>
                <c:pt idx="29">
                  <c:v>32.1372</c:v>
                </c:pt>
                <c:pt idx="30">
                  <c:v>33.044969999999999</c:v>
                </c:pt>
                <c:pt idx="31">
                  <c:v>33.871229999999997</c:v>
                </c:pt>
                <c:pt idx="32">
                  <c:v>32.853119999999997</c:v>
                </c:pt>
                <c:pt idx="33">
                  <c:v>35.337780000000002</c:v>
                </c:pt>
                <c:pt idx="34">
                  <c:v>40.077414942725262</c:v>
                </c:pt>
                <c:pt idx="35">
                  <c:v>39.217505220067345</c:v>
                </c:pt>
                <c:pt idx="36">
                  <c:v>40.927217665109012</c:v>
                </c:pt>
                <c:pt idx="37">
                  <c:v>38.208339765411942</c:v>
                </c:pt>
                <c:pt idx="38">
                  <c:v>32.607012793786552</c:v>
                </c:pt>
                <c:pt idx="39">
                  <c:v>33.296064827335265</c:v>
                </c:pt>
                <c:pt idx="40">
                  <c:v>34.587563050039037</c:v>
                </c:pt>
                <c:pt idx="41">
                  <c:v>31.244279450827282</c:v>
                </c:pt>
                <c:pt idx="42">
                  <c:v>31.180456416011967</c:v>
                </c:pt>
                <c:pt idx="43">
                  <c:v>29.767970841336343</c:v>
                </c:pt>
                <c:pt idx="44">
                  <c:v>29.43392591641269</c:v>
                </c:pt>
                <c:pt idx="45">
                  <c:v>28.01635229578417</c:v>
                </c:pt>
                <c:pt idx="46">
                  <c:v>25.462094417960941</c:v>
                </c:pt>
                <c:pt idx="47">
                  <c:v>22.70360277184718</c:v>
                </c:pt>
                <c:pt idx="48">
                  <c:v>22.737041115699817</c:v>
                </c:pt>
                <c:pt idx="49">
                  <c:v>25.287455952411499</c:v>
                </c:pt>
                <c:pt idx="50">
                  <c:v>24.972132904608785</c:v>
                </c:pt>
                <c:pt idx="51">
                  <c:v>23.189798043626045</c:v>
                </c:pt>
                <c:pt idx="52">
                  <c:v>18.885945546054014</c:v>
                </c:pt>
                <c:pt idx="53">
                  <c:v>19.108266547379184</c:v>
                </c:pt>
                <c:pt idx="54">
                  <c:v>20.064420380436058</c:v>
                </c:pt>
                <c:pt idx="55">
                  <c:v>18.281334637791709</c:v>
                </c:pt>
                <c:pt idx="56">
                  <c:v>16.532713662306971</c:v>
                </c:pt>
                <c:pt idx="57">
                  <c:v>17.11208808267175</c:v>
                </c:pt>
                <c:pt idx="58">
                  <c:v>19.066387424586786</c:v>
                </c:pt>
                <c:pt idx="59">
                  <c:v>21.574530789203742</c:v>
                </c:pt>
                <c:pt idx="60">
                  <c:v>20.069922453262706</c:v>
                </c:pt>
                <c:pt idx="61">
                  <c:v>18.988902486894013</c:v>
                </c:pt>
                <c:pt idx="62">
                  <c:v>17.716076866501741</c:v>
                </c:pt>
                <c:pt idx="63">
                  <c:v>16.584705717226537</c:v>
                </c:pt>
                <c:pt idx="64">
                  <c:v>17.732199205014016</c:v>
                </c:pt>
                <c:pt idx="65">
                  <c:v>17.787166958844523</c:v>
                </c:pt>
                <c:pt idx="66">
                  <c:v>20.334673385803001</c:v>
                </c:pt>
                <c:pt idx="67">
                  <c:v>20.250707197180482</c:v>
                </c:pt>
                <c:pt idx="68">
                  <c:v>20.16389689272048</c:v>
                </c:pt>
                <c:pt idx="69">
                  <c:v>23.0621335504886</c:v>
                </c:pt>
                <c:pt idx="70">
                  <c:v>25.323630189963495</c:v>
                </c:pt>
                <c:pt idx="71">
                  <c:v>23.414929812730595</c:v>
                </c:pt>
                <c:pt idx="72">
                  <c:v>21.74742494714588</c:v>
                </c:pt>
                <c:pt idx="73">
                  <c:v>19.546802232854866</c:v>
                </c:pt>
                <c:pt idx="74">
                  <c:v>20.225510817307693</c:v>
                </c:pt>
                <c:pt idx="75">
                  <c:v>21.412272167487686</c:v>
                </c:pt>
                <c:pt idx="76">
                  <c:v>20.288345410628018</c:v>
                </c:pt>
                <c:pt idx="77">
                  <c:v>20.734341158841158</c:v>
                </c:pt>
                <c:pt idx="78">
                  <c:v>21.360472301136365</c:v>
                </c:pt>
                <c:pt idx="79">
                  <c:v>23.827099125364434</c:v>
                </c:pt>
                <c:pt idx="80">
                  <c:v>23.438134472306427</c:v>
                </c:pt>
                <c:pt idx="81">
                  <c:v>22.530710877520267</c:v>
                </c:pt>
                <c:pt idx="82">
                  <c:v>23.280942733990145</c:v>
                </c:pt>
                <c:pt idx="83">
                  <c:v>22.88992776886035</c:v>
                </c:pt>
                <c:pt idx="84">
                  <c:v>24.429907183212265</c:v>
                </c:pt>
                <c:pt idx="85">
                  <c:v>24.249156069364162</c:v>
                </c:pt>
                <c:pt idx="86">
                  <c:v>23.275944444444441</c:v>
                </c:pt>
                <c:pt idx="87">
                  <c:v>27.53934065934066</c:v>
                </c:pt>
                <c:pt idx="88">
                  <c:v>34.097408866234169</c:v>
                </c:pt>
                <c:pt idx="89">
                  <c:v>32.810335791037957</c:v>
                </c:pt>
                <c:pt idx="90">
                  <c:v>32.949839284086622</c:v>
                </c:pt>
                <c:pt idx="91">
                  <c:v>33.62502852072506</c:v>
                </c:pt>
                <c:pt idx="92">
                  <c:v>36.341838496698834</c:v>
                </c:pt>
                <c:pt idx="93">
                  <c:v>34.660891847477927</c:v>
                </c:pt>
                <c:pt idx="94">
                  <c:v>34.371803528330076</c:v>
                </c:pt>
                <c:pt idx="95">
                  <c:v>31.698885444126418</c:v>
                </c:pt>
                <c:pt idx="96">
                  <c:v>32.386530629863202</c:v>
                </c:pt>
                <c:pt idx="97">
                  <c:v>32.231999999999999</c:v>
                </c:pt>
                <c:pt idx="98">
                  <c:v>29.270215598971863</c:v>
                </c:pt>
                <c:pt idx="99">
                  <c:v>27.544112637362634</c:v>
                </c:pt>
                <c:pt idx="100">
                  <c:v>26.044995570080641</c:v>
                </c:pt>
                <c:pt idx="101">
                  <c:v>25.90752672497571</c:v>
                </c:pt>
                <c:pt idx="102">
                  <c:v>27.103490050001685</c:v>
                </c:pt>
                <c:pt idx="103">
                  <c:v>27.354761904761904</c:v>
                </c:pt>
                <c:pt idx="104">
                  <c:v>27.348634970471711</c:v>
                </c:pt>
                <c:pt idx="105">
                  <c:v>28.473265895953752</c:v>
                </c:pt>
                <c:pt idx="106">
                  <c:v>27.328207100469363</c:v>
                </c:pt>
                <c:pt idx="107">
                  <c:v>27.22929670768967</c:v>
                </c:pt>
                <c:pt idx="108">
                  <c:v>33.457872439478585</c:v>
                </c:pt>
                <c:pt idx="109">
                  <c:v>31.207739219961237</c:v>
                </c:pt>
                <c:pt idx="110">
                  <c:v>27.220777467411544</c:v>
                </c:pt>
                <c:pt idx="111">
                  <c:v>26.189915770609318</c:v>
                </c:pt>
                <c:pt idx="112">
                  <c:v>25.88366959798995</c:v>
                </c:pt>
                <c:pt idx="113">
                  <c:v>26.670634920634914</c:v>
                </c:pt>
                <c:pt idx="114">
                  <c:v>27.022386363636361</c:v>
                </c:pt>
                <c:pt idx="115">
                  <c:v>27.600189393939399</c:v>
                </c:pt>
                <c:pt idx="116">
                  <c:v>26.805681818181821</c:v>
                </c:pt>
                <c:pt idx="117">
                  <c:v>25.804166666666664</c:v>
                </c:pt>
                <c:pt idx="118">
                  <c:v>25.679166666666664</c:v>
                </c:pt>
                <c:pt idx="119">
                  <c:v>24.991666666666671</c:v>
                </c:pt>
                <c:pt idx="120">
                  <c:v>22.983251497005995</c:v>
                </c:pt>
                <c:pt idx="121">
                  <c:v>22.192751596806385</c:v>
                </c:pt>
                <c:pt idx="122">
                  <c:v>21.424771084337348</c:v>
                </c:pt>
                <c:pt idx="123">
                  <c:v>19.45262533692722</c:v>
                </c:pt>
                <c:pt idx="124">
                  <c:v>19.011872227151727</c:v>
                </c:pt>
                <c:pt idx="125">
                  <c:v>19.473775381850853</c:v>
                </c:pt>
                <c:pt idx="126">
                  <c:v>21.950554945054947</c:v>
                </c:pt>
                <c:pt idx="127">
                  <c:v>23.807805512422359</c:v>
                </c:pt>
                <c:pt idx="128">
                  <c:v>25.453869731800765</c:v>
                </c:pt>
                <c:pt idx="129">
                  <c:v>23.740818401937048</c:v>
                </c:pt>
                <c:pt idx="130">
                  <c:v>26.205301675977658</c:v>
                </c:pt>
                <c:pt idx="131">
                  <c:v>26.34690217391304</c:v>
                </c:pt>
                <c:pt idx="132">
                  <c:v>25.628182057353332</c:v>
                </c:pt>
                <c:pt idx="133">
                  <c:v>27.54548872180451</c:v>
                </c:pt>
                <c:pt idx="134">
                  <c:v>26.78138446675348</c:v>
                </c:pt>
                <c:pt idx="135">
                  <c:v>27.969699500768051</c:v>
                </c:pt>
                <c:pt idx="136">
                  <c:v>28.813550988022826</c:v>
                </c:pt>
                <c:pt idx="137">
                  <c:v>28.447784705666606</c:v>
                </c:pt>
                <c:pt idx="138">
                  <c:v>30.001463438039799</c:v>
                </c:pt>
                <c:pt idx="139">
                  <c:v>33.198333384328258</c:v>
                </c:pt>
                <c:pt idx="140">
                  <c:v>38.039553316789515</c:v>
                </c:pt>
                <c:pt idx="141">
                  <c:v>39.316689435846897</c:v>
                </c:pt>
                <c:pt idx="142">
                  <c:v>40.119273706004144</c:v>
                </c:pt>
                <c:pt idx="143">
                  <c:v>35.935924107142853</c:v>
                </c:pt>
                <c:pt idx="144">
                  <c:v>34.074310024950421</c:v>
                </c:pt>
                <c:pt idx="145">
                  <c:v>34.345352012185337</c:v>
                </c:pt>
                <c:pt idx="146">
                  <c:v>32.738523124098101</c:v>
                </c:pt>
                <c:pt idx="147">
                  <c:v>31.413236150610764</c:v>
                </c:pt>
                <c:pt idx="148">
                  <c:v>34.865140505708453</c:v>
                </c:pt>
                <c:pt idx="149">
                  <c:v>34.246730990982094</c:v>
                </c:pt>
                <c:pt idx="150">
                  <c:v>34.502138911422705</c:v>
                </c:pt>
                <c:pt idx="151">
                  <c:v>35.302315184815178</c:v>
                </c:pt>
                <c:pt idx="152">
                  <c:v>33.454301657226772</c:v>
                </c:pt>
                <c:pt idx="153">
                  <c:v>34.346664964973492</c:v>
                </c:pt>
                <c:pt idx="154">
                  <c:v>34.179696822016808</c:v>
                </c:pt>
                <c:pt idx="155">
                  <c:v>36.151350023996152</c:v>
                </c:pt>
                <c:pt idx="156">
                  <c:v>37.0980374860981</c:v>
                </c:pt>
                <c:pt idx="157">
                  <c:v>36.089714285714287</c:v>
                </c:pt>
                <c:pt idx="158">
                  <c:v>33.381762804085959</c:v>
                </c:pt>
                <c:pt idx="159">
                  <c:v>35.494555446792454</c:v>
                </c:pt>
                <c:pt idx="160">
                  <c:v>36.230057519014558</c:v>
                </c:pt>
                <c:pt idx="161">
                  <c:v>36.019721377459739</c:v>
                </c:pt>
                <c:pt idx="162">
                  <c:v>36.841118058828897</c:v>
                </c:pt>
                <c:pt idx="163">
                  <c:v>35.521990979651726</c:v>
                </c:pt>
                <c:pt idx="164">
                  <c:v>38.171701485809677</c:v>
                </c:pt>
                <c:pt idx="165">
                  <c:v>38.704840911319735</c:v>
                </c:pt>
                <c:pt idx="166">
                  <c:v>37.423817344174743</c:v>
                </c:pt>
                <c:pt idx="167">
                  <c:v>38.108846582619897</c:v>
                </c:pt>
                <c:pt idx="168">
                  <c:v>38.547153376787954</c:v>
                </c:pt>
                <c:pt idx="169">
                  <c:v>37.557675334909369</c:v>
                </c:pt>
                <c:pt idx="170">
                  <c:v>37.981904510451038</c:v>
                </c:pt>
                <c:pt idx="171">
                  <c:v>35.743333333333339</c:v>
                </c:pt>
                <c:pt idx="172">
                  <c:v>37.415379999999999</c:v>
                </c:pt>
                <c:pt idx="173">
                  <c:v>33.590000000000003</c:v>
                </c:pt>
                <c:pt idx="174">
                  <c:v>33.42</c:v>
                </c:pt>
                <c:pt idx="175">
                  <c:v>34.299999999999997</c:v>
                </c:pt>
                <c:pt idx="176">
                  <c:v>37.200000000000003</c:v>
                </c:pt>
                <c:pt idx="177">
                  <c:v>39.99</c:v>
                </c:pt>
                <c:pt idx="178">
                  <c:v>40.98</c:v>
                </c:pt>
                <c:pt idx="179">
                  <c:v>40.840000000000003</c:v>
                </c:pt>
                <c:pt idx="180">
                  <c:v>42.082801292567737</c:v>
                </c:pt>
                <c:pt idx="181">
                  <c:v>38.781298701298709</c:v>
                </c:pt>
                <c:pt idx="182">
                  <c:v>40.138240200166813</c:v>
                </c:pt>
                <c:pt idx="183">
                  <c:v>40.715058139534882</c:v>
                </c:pt>
                <c:pt idx="184">
                  <c:v>41.7</c:v>
                </c:pt>
                <c:pt idx="185">
                  <c:v>46.31</c:v>
                </c:pt>
                <c:pt idx="186">
                  <c:v>50.35</c:v>
                </c:pt>
                <c:pt idx="187">
                  <c:v>50.47</c:v>
                </c:pt>
                <c:pt idx="188">
                  <c:v>52.543997998480606</c:v>
                </c:pt>
                <c:pt idx="189">
                  <c:v>49.368252148697181</c:v>
                </c:pt>
                <c:pt idx="190">
                  <c:v>49.071567937643785</c:v>
                </c:pt>
                <c:pt idx="191">
                  <c:v>49.146670285921083</c:v>
                </c:pt>
                <c:pt idx="192">
                  <c:v>49.566648336831307</c:v>
                </c:pt>
                <c:pt idx="193">
                  <c:v>48.965909090909101</c:v>
                </c:pt>
                <c:pt idx="194">
                  <c:v>42.69</c:v>
                </c:pt>
                <c:pt idx="195">
                  <c:v>39.06111111111111</c:v>
                </c:pt>
                <c:pt idx="196">
                  <c:v>39.017424242424241</c:v>
                </c:pt>
                <c:pt idx="197">
                  <c:v>39.731060606060602</c:v>
                </c:pt>
                <c:pt idx="198">
                  <c:v>40.28</c:v>
                </c:pt>
                <c:pt idx="199">
                  <c:v>39.71</c:v>
                </c:pt>
                <c:pt idx="200">
                  <c:v>37.42</c:v>
                </c:pt>
                <c:pt idx="201">
                  <c:v>36.42</c:v>
                </c:pt>
                <c:pt idx="202">
                  <c:v>37.33</c:v>
                </c:pt>
                <c:pt idx="203">
                  <c:v>37.33</c:v>
                </c:pt>
                <c:pt idx="204">
                  <c:v>36.840000000000003</c:v>
                </c:pt>
                <c:pt idx="205">
                  <c:v>35.4</c:v>
                </c:pt>
                <c:pt idx="206">
                  <c:v>34.96</c:v>
                </c:pt>
                <c:pt idx="207">
                  <c:v>34.96</c:v>
                </c:pt>
                <c:pt idx="208">
                  <c:v>36.659999999999997</c:v>
                </c:pt>
                <c:pt idx="209">
                  <c:v>38.700000000000003</c:v>
                </c:pt>
                <c:pt idx="210">
                  <c:v>41.82</c:v>
                </c:pt>
                <c:pt idx="211">
                  <c:v>44.08</c:v>
                </c:pt>
                <c:pt idx="212">
                  <c:v>45.43</c:v>
                </c:pt>
                <c:pt idx="213">
                  <c:v>44.947673796791442</c:v>
                </c:pt>
                <c:pt idx="214">
                  <c:v>44.801056910569102</c:v>
                </c:pt>
                <c:pt idx="215">
                  <c:v>40.080399999999997</c:v>
                </c:pt>
                <c:pt idx="216">
                  <c:v>40.197914772727273</c:v>
                </c:pt>
                <c:pt idx="217">
                  <c:v>40.139330000000001</c:v>
                </c:pt>
                <c:pt idx="218">
                  <c:v>39.333838499999999</c:v>
                </c:pt>
                <c:pt idx="219">
                  <c:v>41.536436190476202</c:v>
                </c:pt>
                <c:pt idx="220">
                  <c:v>44.144444444444439</c:v>
                </c:pt>
                <c:pt idx="221">
                  <c:v>44.023391812865498</c:v>
                </c:pt>
                <c:pt idx="222">
                  <c:v>43.077053140096616</c:v>
                </c:pt>
                <c:pt idx="223">
                  <c:v>43.608080808080793</c:v>
                </c:pt>
                <c:pt idx="224">
                  <c:v>45.35</c:v>
                </c:pt>
                <c:pt idx="225">
                  <c:v>45.83</c:v>
                </c:pt>
                <c:pt idx="226">
                  <c:v>46.53</c:v>
                </c:pt>
                <c:pt idx="227">
                  <c:v>47.88</c:v>
                </c:pt>
                <c:pt idx="228">
                  <c:v>49.56</c:v>
                </c:pt>
                <c:pt idx="229">
                  <c:v>50.65</c:v>
                </c:pt>
                <c:pt idx="230">
                  <c:v>49.74</c:v>
                </c:pt>
                <c:pt idx="231">
                  <c:v>54.290000000000006</c:v>
                </c:pt>
                <c:pt idx="232">
                  <c:v>60.550000000000004</c:v>
                </c:pt>
                <c:pt idx="233">
                  <c:v>61.99</c:v>
                </c:pt>
                <c:pt idx="234">
                  <c:v>64.72</c:v>
                </c:pt>
                <c:pt idx="235">
                  <c:v>78.44</c:v>
                </c:pt>
                <c:pt idx="236">
                  <c:v>104.66</c:v>
                </c:pt>
                <c:pt idx="237">
                  <c:v>105.63531746031747</c:v>
                </c:pt>
                <c:pt idx="238">
                  <c:v>104.78</c:v>
                </c:pt>
                <c:pt idx="239">
                  <c:v>97.46</c:v>
                </c:pt>
                <c:pt idx="240">
                  <c:v>91.17</c:v>
                </c:pt>
                <c:pt idx="241">
                  <c:v>88.34</c:v>
                </c:pt>
                <c:pt idx="242">
                  <c:v>86.29</c:v>
                </c:pt>
                <c:pt idx="243">
                  <c:v>87.22</c:v>
                </c:pt>
                <c:pt idx="244">
                  <c:v>83.74</c:v>
                </c:pt>
                <c:pt idx="245">
                  <c:v>73.42</c:v>
                </c:pt>
                <c:pt idx="246">
                  <c:v>69.3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DD1-46DF-969E-F974EC159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9066687"/>
        <c:axId val="1"/>
      </c:lineChart>
      <c:lineChart>
        <c:grouping val="standard"/>
        <c:varyColors val="0"/>
        <c:ser>
          <c:idx val="2"/>
          <c:order val="2"/>
          <c:tx>
            <c:strRef>
              <c:f>Plan1!$D$2</c:f>
              <c:strCache>
                <c:ptCount val="1"/>
                <c:pt idx="0">
                  <c:v>R$/US$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Plan1!$A$3:$A$249</c:f>
              <c:numCache>
                <c:formatCode>mmm\-yy</c:formatCode>
                <c:ptCount val="24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  <c:pt idx="217">
                  <c:v>43497</c:v>
                </c:pt>
                <c:pt idx="218">
                  <c:v>43525</c:v>
                </c:pt>
                <c:pt idx="219">
                  <c:v>43556</c:v>
                </c:pt>
                <c:pt idx="220">
                  <c:v>43586</c:v>
                </c:pt>
                <c:pt idx="221">
                  <c:v>43617</c:v>
                </c:pt>
                <c:pt idx="222">
                  <c:v>43647</c:v>
                </c:pt>
                <c:pt idx="223">
                  <c:v>43678</c:v>
                </c:pt>
                <c:pt idx="224">
                  <c:v>43709</c:v>
                </c:pt>
                <c:pt idx="225">
                  <c:v>43739</c:v>
                </c:pt>
                <c:pt idx="226">
                  <c:v>43770</c:v>
                </c:pt>
                <c:pt idx="227">
                  <c:v>43800</c:v>
                </c:pt>
                <c:pt idx="228">
                  <c:v>43831</c:v>
                </c:pt>
                <c:pt idx="229">
                  <c:v>43862</c:v>
                </c:pt>
                <c:pt idx="230">
                  <c:v>43891</c:v>
                </c:pt>
                <c:pt idx="231">
                  <c:v>43922</c:v>
                </c:pt>
                <c:pt idx="232">
                  <c:v>43952</c:v>
                </c:pt>
                <c:pt idx="233">
                  <c:v>43983</c:v>
                </c:pt>
                <c:pt idx="234">
                  <c:v>44013</c:v>
                </c:pt>
                <c:pt idx="235">
                  <c:v>44044</c:v>
                </c:pt>
                <c:pt idx="236">
                  <c:v>44075</c:v>
                </c:pt>
                <c:pt idx="237">
                  <c:v>44105</c:v>
                </c:pt>
                <c:pt idx="238">
                  <c:v>44136</c:v>
                </c:pt>
                <c:pt idx="239">
                  <c:v>44166</c:v>
                </c:pt>
                <c:pt idx="240">
                  <c:v>44197</c:v>
                </c:pt>
                <c:pt idx="241">
                  <c:v>44228</c:v>
                </c:pt>
                <c:pt idx="242">
                  <c:v>44256</c:v>
                </c:pt>
                <c:pt idx="243">
                  <c:v>44287</c:v>
                </c:pt>
                <c:pt idx="244">
                  <c:v>44317</c:v>
                </c:pt>
                <c:pt idx="245">
                  <c:v>44348</c:v>
                </c:pt>
                <c:pt idx="246">
                  <c:v>44378</c:v>
                </c:pt>
              </c:numCache>
            </c:numRef>
          </c:cat>
          <c:val>
            <c:numRef>
              <c:f>Plan1!$D$3:$D$249</c:f>
              <c:numCache>
                <c:formatCode>0.00</c:formatCode>
                <c:ptCount val="247"/>
                <c:pt idx="0">
                  <c:v>1.9537</c:v>
                </c:pt>
                <c:pt idx="1">
                  <c:v>2.0009999999999999</c:v>
                </c:pt>
                <c:pt idx="2">
                  <c:v>2.0882999999999998</c:v>
                </c:pt>
                <c:pt idx="3">
                  <c:v>2.1917</c:v>
                </c:pt>
                <c:pt idx="4">
                  <c:v>2.2964000000000002</c:v>
                </c:pt>
                <c:pt idx="5">
                  <c:v>2.375</c:v>
                </c:pt>
                <c:pt idx="6">
                  <c:v>2.4651999999999998</c:v>
                </c:pt>
                <c:pt idx="7">
                  <c:v>2.5097999999999998</c:v>
                </c:pt>
                <c:pt idx="8">
                  <c:v>2.6709000000000001</c:v>
                </c:pt>
                <c:pt idx="9">
                  <c:v>2.7320000000000002</c:v>
                </c:pt>
                <c:pt idx="10">
                  <c:v>2.4211999999999998</c:v>
                </c:pt>
                <c:pt idx="11">
                  <c:v>2.3641000000000001</c:v>
                </c:pt>
                <c:pt idx="12">
                  <c:v>2.3771</c:v>
                </c:pt>
                <c:pt idx="13">
                  <c:v>2.4188000000000001</c:v>
                </c:pt>
                <c:pt idx="14">
                  <c:v>2.3464999999999998</c:v>
                </c:pt>
                <c:pt idx="15">
                  <c:v>2.3195999999999999</c:v>
                </c:pt>
                <c:pt idx="16">
                  <c:v>2.4817999999999998</c:v>
                </c:pt>
                <c:pt idx="17">
                  <c:v>2.7132000000000001</c:v>
                </c:pt>
                <c:pt idx="18">
                  <c:v>2.9338000000000002</c:v>
                </c:pt>
                <c:pt idx="19">
                  <c:v>3.1042000000000001</c:v>
                </c:pt>
                <c:pt idx="20">
                  <c:v>3.3416999999999999</c:v>
                </c:pt>
                <c:pt idx="21">
                  <c:v>3.8050999999999999</c:v>
                </c:pt>
                <c:pt idx="22">
                  <c:v>3.5756000000000001</c:v>
                </c:pt>
                <c:pt idx="23">
                  <c:v>3.63</c:v>
                </c:pt>
                <c:pt idx="24">
                  <c:v>3.4376000000000002</c:v>
                </c:pt>
                <c:pt idx="25">
                  <c:v>3.5895000000000001</c:v>
                </c:pt>
                <c:pt idx="26">
                  <c:v>3.4460999999999999</c:v>
                </c:pt>
                <c:pt idx="27">
                  <c:v>3.1069</c:v>
                </c:pt>
                <c:pt idx="28">
                  <c:v>2.9512999999999998</c:v>
                </c:pt>
                <c:pt idx="29">
                  <c:v>2.8826999999999998</c:v>
                </c:pt>
                <c:pt idx="30">
                  <c:v>2.879</c:v>
                </c:pt>
                <c:pt idx="31">
                  <c:v>3.0017</c:v>
                </c:pt>
                <c:pt idx="32">
                  <c:v>2.9228999999999998</c:v>
                </c:pt>
                <c:pt idx="33">
                  <c:v>2.8607999999999998</c:v>
                </c:pt>
                <c:pt idx="34">
                  <c:v>2.9117999999999999</c:v>
                </c:pt>
                <c:pt idx="35">
                  <c:v>2.9245000000000001</c:v>
                </c:pt>
                <c:pt idx="36">
                  <c:v>2.8492000000000002</c:v>
                </c:pt>
                <c:pt idx="37">
                  <c:v>2.9304999999999999</c:v>
                </c:pt>
                <c:pt idx="38">
                  <c:v>2.9047000000000001</c:v>
                </c:pt>
                <c:pt idx="39">
                  <c:v>2.9053</c:v>
                </c:pt>
                <c:pt idx="40">
                  <c:v>3.0943999999999998</c:v>
                </c:pt>
                <c:pt idx="41">
                  <c:v>3.1246999999999998</c:v>
                </c:pt>
                <c:pt idx="42">
                  <c:v>3.0375000000000001</c:v>
                </c:pt>
                <c:pt idx="43">
                  <c:v>3.0055000000000001</c:v>
                </c:pt>
                <c:pt idx="44">
                  <c:v>2.8921000000000001</c:v>
                </c:pt>
                <c:pt idx="45">
                  <c:v>2.8515000000000001</c:v>
                </c:pt>
                <c:pt idx="46">
                  <c:v>2.7869999999999999</c:v>
                </c:pt>
                <c:pt idx="47">
                  <c:v>2.7233000000000001</c:v>
                </c:pt>
                <c:pt idx="48">
                  <c:v>2.6926999999999999</c:v>
                </c:pt>
                <c:pt idx="49">
                  <c:v>2.5981999999999998</c:v>
                </c:pt>
                <c:pt idx="50">
                  <c:v>2.7057000000000002</c:v>
                </c:pt>
                <c:pt idx="51">
                  <c:v>2.5785999999999998</c:v>
                </c:pt>
                <c:pt idx="52">
                  <c:v>2.4523999999999999</c:v>
                </c:pt>
                <c:pt idx="53">
                  <c:v>2.4184000000000001</c:v>
                </c:pt>
                <c:pt idx="54">
                  <c:v>2.3733</c:v>
                </c:pt>
                <c:pt idx="55">
                  <c:v>2.3597999999999999</c:v>
                </c:pt>
                <c:pt idx="56">
                  <c:v>2.2940999999999998</c:v>
                </c:pt>
                <c:pt idx="57">
                  <c:v>2.2547000000000001</c:v>
                </c:pt>
                <c:pt idx="58">
                  <c:v>2.2115</c:v>
                </c:pt>
                <c:pt idx="59">
                  <c:v>2.2688000000000001</c:v>
                </c:pt>
                <c:pt idx="60">
                  <c:v>2.2871000000000001</c:v>
                </c:pt>
                <c:pt idx="61">
                  <c:v>2.1631999999999998</c:v>
                </c:pt>
                <c:pt idx="62">
                  <c:v>2.1459000000000001</c:v>
                </c:pt>
                <c:pt idx="63">
                  <c:v>2.1374</c:v>
                </c:pt>
                <c:pt idx="64">
                  <c:v>2.1682999999999999</c:v>
                </c:pt>
                <c:pt idx="65">
                  <c:v>2.2538</c:v>
                </c:pt>
                <c:pt idx="66">
                  <c:v>2.1865999999999999</c:v>
                </c:pt>
                <c:pt idx="67">
                  <c:v>2.1564000000000001</c:v>
                </c:pt>
                <c:pt idx="68">
                  <c:v>2.1690999999999998</c:v>
                </c:pt>
                <c:pt idx="69">
                  <c:v>2.149</c:v>
                </c:pt>
                <c:pt idx="70">
                  <c:v>2.1547999999999998</c:v>
                </c:pt>
                <c:pt idx="71">
                  <c:v>2.1501999999999999</c:v>
                </c:pt>
                <c:pt idx="72">
                  <c:v>2.15</c:v>
                </c:pt>
                <c:pt idx="73">
                  <c:v>2.09</c:v>
                </c:pt>
                <c:pt idx="74">
                  <c:v>2.08</c:v>
                </c:pt>
                <c:pt idx="75">
                  <c:v>2.0299999999999998</c:v>
                </c:pt>
                <c:pt idx="76">
                  <c:v>1.98</c:v>
                </c:pt>
                <c:pt idx="77">
                  <c:v>1.95</c:v>
                </c:pt>
                <c:pt idx="78">
                  <c:v>1.92</c:v>
                </c:pt>
                <c:pt idx="79">
                  <c:v>1.96</c:v>
                </c:pt>
                <c:pt idx="80">
                  <c:v>1.92</c:v>
                </c:pt>
                <c:pt idx="81">
                  <c:v>1.81</c:v>
                </c:pt>
                <c:pt idx="82">
                  <c:v>1.75</c:v>
                </c:pt>
                <c:pt idx="83">
                  <c:v>1.79</c:v>
                </c:pt>
                <c:pt idx="84">
                  <c:v>1.79</c:v>
                </c:pt>
                <c:pt idx="85">
                  <c:v>1.75</c:v>
                </c:pt>
                <c:pt idx="86">
                  <c:v>1.71</c:v>
                </c:pt>
                <c:pt idx="87">
                  <c:v>1.71</c:v>
                </c:pt>
                <c:pt idx="88">
                  <c:v>1.66</c:v>
                </c:pt>
                <c:pt idx="89">
                  <c:v>1.62</c:v>
                </c:pt>
                <c:pt idx="90">
                  <c:v>1.59</c:v>
                </c:pt>
                <c:pt idx="91">
                  <c:v>1.61</c:v>
                </c:pt>
                <c:pt idx="92">
                  <c:v>1.79</c:v>
                </c:pt>
                <c:pt idx="93">
                  <c:v>2.23</c:v>
                </c:pt>
                <c:pt idx="94">
                  <c:v>2.2599999999999998</c:v>
                </c:pt>
                <c:pt idx="95">
                  <c:v>2.4</c:v>
                </c:pt>
                <c:pt idx="96">
                  <c:v>2.3167</c:v>
                </c:pt>
                <c:pt idx="97">
                  <c:v>2.3174000000000001</c:v>
                </c:pt>
                <c:pt idx="98">
                  <c:v>2.3115909090909095</c:v>
                </c:pt>
                <c:pt idx="99">
                  <c:v>2.21</c:v>
                </c:pt>
                <c:pt idx="100">
                  <c:v>2.0719499999999997</c:v>
                </c:pt>
                <c:pt idx="101">
                  <c:v>1.96</c:v>
                </c:pt>
                <c:pt idx="102">
                  <c:v>1.9350000000000001</c:v>
                </c:pt>
                <c:pt idx="103">
                  <c:v>1.89</c:v>
                </c:pt>
                <c:pt idx="104">
                  <c:v>1.82</c:v>
                </c:pt>
                <c:pt idx="105">
                  <c:v>1.73</c:v>
                </c:pt>
                <c:pt idx="106">
                  <c:v>1.7272500000000002</c:v>
                </c:pt>
                <c:pt idx="107">
                  <c:v>1.75105</c:v>
                </c:pt>
                <c:pt idx="108">
                  <c:v>1.79</c:v>
                </c:pt>
                <c:pt idx="109">
                  <c:v>1.8410555555555557</c:v>
                </c:pt>
                <c:pt idx="110">
                  <c:v>1.7843478260869561</c:v>
                </c:pt>
                <c:pt idx="111">
                  <c:v>1.82</c:v>
                </c:pt>
                <c:pt idx="112">
                  <c:v>1.8199523809523808</c:v>
                </c:pt>
                <c:pt idx="113">
                  <c:v>1.8082999999999998</c:v>
                </c:pt>
                <c:pt idx="114">
                  <c:v>1.7684999999999995</c:v>
                </c:pt>
                <c:pt idx="115">
                  <c:v>1.7536</c:v>
                </c:pt>
                <c:pt idx="116">
                  <c:v>1.71</c:v>
                </c:pt>
                <c:pt idx="117">
                  <c:v>1.68</c:v>
                </c:pt>
                <c:pt idx="118">
                  <c:v>1.7109954648526073</c:v>
                </c:pt>
                <c:pt idx="119">
                  <c:v>1.694</c:v>
                </c:pt>
                <c:pt idx="120">
                  <c:v>1.6711428571428575</c:v>
                </c:pt>
                <c:pt idx="121">
                  <c:v>1.67</c:v>
                </c:pt>
                <c:pt idx="122">
                  <c:v>1.6574285714285717</c:v>
                </c:pt>
                <c:pt idx="123">
                  <c:v>1.5891156462585034</c:v>
                </c:pt>
                <c:pt idx="124">
                  <c:v>1.61</c:v>
                </c:pt>
                <c:pt idx="125">
                  <c:v>1.5865714285714285</c:v>
                </c:pt>
                <c:pt idx="126">
                  <c:v>1.56</c:v>
                </c:pt>
                <c:pt idx="127">
                  <c:v>1.6</c:v>
                </c:pt>
                <c:pt idx="128">
                  <c:v>1.76</c:v>
                </c:pt>
                <c:pt idx="129">
                  <c:v>1.77</c:v>
                </c:pt>
                <c:pt idx="130">
                  <c:v>1.79</c:v>
                </c:pt>
                <c:pt idx="131">
                  <c:v>1.84</c:v>
                </c:pt>
                <c:pt idx="132">
                  <c:v>1.81</c:v>
                </c:pt>
                <c:pt idx="133">
                  <c:v>1.72</c:v>
                </c:pt>
                <c:pt idx="134">
                  <c:v>1.79</c:v>
                </c:pt>
                <c:pt idx="135">
                  <c:v>1.86</c:v>
                </c:pt>
                <c:pt idx="136">
                  <c:v>1.99</c:v>
                </c:pt>
                <c:pt idx="137">
                  <c:v>2.0499999999999998</c:v>
                </c:pt>
                <c:pt idx="138">
                  <c:v>2.0299999999999998</c:v>
                </c:pt>
                <c:pt idx="139">
                  <c:v>2.02</c:v>
                </c:pt>
                <c:pt idx="140">
                  <c:v>2.0299999999999998</c:v>
                </c:pt>
                <c:pt idx="141">
                  <c:v>2.0299999999999998</c:v>
                </c:pt>
                <c:pt idx="142">
                  <c:v>2.0699999999999998</c:v>
                </c:pt>
                <c:pt idx="143">
                  <c:v>2.09</c:v>
                </c:pt>
                <c:pt idx="144">
                  <c:v>2.0299999999999998</c:v>
                </c:pt>
                <c:pt idx="145">
                  <c:v>1.98</c:v>
                </c:pt>
                <c:pt idx="146">
                  <c:v>1.98</c:v>
                </c:pt>
                <c:pt idx="147">
                  <c:v>2</c:v>
                </c:pt>
                <c:pt idx="148">
                  <c:v>2.04</c:v>
                </c:pt>
                <c:pt idx="149">
                  <c:v>2.17</c:v>
                </c:pt>
                <c:pt idx="150">
                  <c:v>2.25</c:v>
                </c:pt>
                <c:pt idx="151">
                  <c:v>2.34</c:v>
                </c:pt>
                <c:pt idx="152">
                  <c:v>2.27</c:v>
                </c:pt>
                <c:pt idx="153">
                  <c:v>2.19</c:v>
                </c:pt>
                <c:pt idx="154">
                  <c:v>2.2999999999999998</c:v>
                </c:pt>
                <c:pt idx="155">
                  <c:v>2.35</c:v>
                </c:pt>
                <c:pt idx="156">
                  <c:v>2.3821818181818175</c:v>
                </c:pt>
                <c:pt idx="157">
                  <c:v>2.3450000000000002</c:v>
                </c:pt>
                <c:pt idx="158">
                  <c:v>2.3325789473684213</c:v>
                </c:pt>
                <c:pt idx="159">
                  <c:v>2.2328999999999994</c:v>
                </c:pt>
                <c:pt idx="160">
                  <c:v>2.221714285714286</c:v>
                </c:pt>
                <c:pt idx="161">
                  <c:v>2.2359999999999998</c:v>
                </c:pt>
                <c:pt idx="162">
                  <c:v>2.2229521739130438</c:v>
                </c:pt>
                <c:pt idx="163">
                  <c:v>2.27</c:v>
                </c:pt>
                <c:pt idx="164">
                  <c:v>2.3433809523809521</c:v>
                </c:pt>
                <c:pt idx="165">
                  <c:v>2.3433809523809521</c:v>
                </c:pt>
                <c:pt idx="166">
                  <c:v>2.5381795841209827</c:v>
                </c:pt>
                <c:pt idx="167">
                  <c:v>2.642109090909091</c:v>
                </c:pt>
                <c:pt idx="168">
                  <c:v>2.63</c:v>
                </c:pt>
                <c:pt idx="169">
                  <c:v>2.82</c:v>
                </c:pt>
                <c:pt idx="170">
                  <c:v>3.03</c:v>
                </c:pt>
                <c:pt idx="171">
                  <c:v>3.04</c:v>
                </c:pt>
                <c:pt idx="172">
                  <c:v>3.05</c:v>
                </c:pt>
                <c:pt idx="173">
                  <c:v>3.1110476190476186</c:v>
                </c:pt>
                <c:pt idx="174">
                  <c:v>3.2304913043478258</c:v>
                </c:pt>
                <c:pt idx="175">
                  <c:v>3.4874285714285715</c:v>
                </c:pt>
                <c:pt idx="176">
                  <c:v>3.8785238095238093</c:v>
                </c:pt>
                <c:pt idx="177">
                  <c:v>3.8876818181818176</c:v>
                </c:pt>
                <c:pt idx="178">
                  <c:v>3.7801999999999998</c:v>
                </c:pt>
                <c:pt idx="179">
                  <c:v>3.8788000000000005</c:v>
                </c:pt>
                <c:pt idx="180">
                  <c:v>4.0560399999999994</c:v>
                </c:pt>
                <c:pt idx="181">
                  <c:v>3.6640000000000001</c:v>
                </c:pt>
                <c:pt idx="182">
                  <c:v>3.5430000000000001</c:v>
                </c:pt>
                <c:pt idx="183">
                  <c:v>3.5049999999999999</c:v>
                </c:pt>
                <c:pt idx="184">
                  <c:v>3.31</c:v>
                </c:pt>
                <c:pt idx="185">
                  <c:v>3.31</c:v>
                </c:pt>
                <c:pt idx="186">
                  <c:v>3.25</c:v>
                </c:pt>
                <c:pt idx="187">
                  <c:v>3.3029999999999999</c:v>
                </c:pt>
                <c:pt idx="188">
                  <c:v>3.419</c:v>
                </c:pt>
                <c:pt idx="189">
                  <c:v>3.1820000000000004</c:v>
                </c:pt>
                <c:pt idx="190">
                  <c:v>3.34</c:v>
                </c:pt>
                <c:pt idx="191">
                  <c:v>3.35</c:v>
                </c:pt>
                <c:pt idx="192">
                  <c:v>3.1968181818181822</c:v>
                </c:pt>
                <c:pt idx="193">
                  <c:v>3.1</c:v>
                </c:pt>
                <c:pt idx="194">
                  <c:v>3.1282352941176472</c:v>
                </c:pt>
                <c:pt idx="195">
                  <c:v>3.14</c:v>
                </c:pt>
                <c:pt idx="196">
                  <c:v>3.22</c:v>
                </c:pt>
                <c:pt idx="197">
                  <c:v>3.2984090909090908</c:v>
                </c:pt>
                <c:pt idx="198">
                  <c:v>3.2</c:v>
                </c:pt>
                <c:pt idx="199">
                  <c:v>3.15</c:v>
                </c:pt>
                <c:pt idx="200">
                  <c:v>3.14</c:v>
                </c:pt>
                <c:pt idx="201">
                  <c:v>3.2</c:v>
                </c:pt>
                <c:pt idx="202">
                  <c:v>3.27</c:v>
                </c:pt>
                <c:pt idx="203">
                  <c:v>3.3</c:v>
                </c:pt>
                <c:pt idx="204">
                  <c:v>3.21</c:v>
                </c:pt>
                <c:pt idx="205">
                  <c:v>3.24</c:v>
                </c:pt>
                <c:pt idx="206">
                  <c:v>3.28</c:v>
                </c:pt>
                <c:pt idx="207">
                  <c:v>3.64</c:v>
                </c:pt>
                <c:pt idx="208">
                  <c:v>3.64</c:v>
                </c:pt>
                <c:pt idx="209">
                  <c:v>3.78</c:v>
                </c:pt>
                <c:pt idx="210">
                  <c:v>3.83</c:v>
                </c:pt>
                <c:pt idx="211">
                  <c:v>3.93</c:v>
                </c:pt>
                <c:pt idx="212">
                  <c:v>4.0999999999999996</c:v>
                </c:pt>
                <c:pt idx="213">
                  <c:v>3.77</c:v>
                </c:pt>
                <c:pt idx="214">
                  <c:v>3.81</c:v>
                </c:pt>
                <c:pt idx="215">
                  <c:v>3.88</c:v>
                </c:pt>
                <c:pt idx="216">
                  <c:v>3.7393409090909091</c:v>
                </c:pt>
                <c:pt idx="217">
                  <c:v>3.7235</c:v>
                </c:pt>
                <c:pt idx="218">
                  <c:v>3.8449499999999999</c:v>
                </c:pt>
                <c:pt idx="219">
                  <c:v>3.8964761904761915</c:v>
                </c:pt>
                <c:pt idx="220">
                  <c:v>3.9981818181818181</c:v>
                </c:pt>
                <c:pt idx="221">
                  <c:v>3.8635263157894735</c:v>
                </c:pt>
                <c:pt idx="222">
                  <c:v>3.7826434782608693</c:v>
                </c:pt>
                <c:pt idx="223">
                  <c:v>4.0239090909090907</c:v>
                </c:pt>
                <c:pt idx="224">
                  <c:v>4.1033333333333335</c:v>
                </c:pt>
                <c:pt idx="225">
                  <c:v>4.08</c:v>
                </c:pt>
                <c:pt idx="226">
                  <c:v>4.1399999999999997</c:v>
                </c:pt>
                <c:pt idx="227">
                  <c:v>4.1100000000000003</c:v>
                </c:pt>
                <c:pt idx="228">
                  <c:v>4.16</c:v>
                </c:pt>
                <c:pt idx="229">
                  <c:v>4.3499999999999996</c:v>
                </c:pt>
                <c:pt idx="230">
                  <c:v>4.8899999999999997</c:v>
                </c:pt>
                <c:pt idx="231">
                  <c:v>5.3</c:v>
                </c:pt>
                <c:pt idx="232">
                  <c:v>5.63</c:v>
                </c:pt>
                <c:pt idx="233">
                  <c:v>5.2</c:v>
                </c:pt>
                <c:pt idx="234">
                  <c:v>5.28</c:v>
                </c:pt>
                <c:pt idx="235">
                  <c:v>5.46</c:v>
                </c:pt>
                <c:pt idx="236">
                  <c:v>5.41</c:v>
                </c:pt>
                <c:pt idx="237">
                  <c:v>5.63</c:v>
                </c:pt>
                <c:pt idx="238">
                  <c:v>5.42</c:v>
                </c:pt>
                <c:pt idx="239">
                  <c:v>5.15</c:v>
                </c:pt>
                <c:pt idx="240">
                  <c:v>5.36</c:v>
                </c:pt>
                <c:pt idx="241">
                  <c:v>5.42</c:v>
                </c:pt>
                <c:pt idx="242">
                  <c:v>5.64</c:v>
                </c:pt>
                <c:pt idx="243">
                  <c:v>5.56</c:v>
                </c:pt>
                <c:pt idx="244">
                  <c:v>5.29</c:v>
                </c:pt>
                <c:pt idx="245">
                  <c:v>5.0199999999999996</c:v>
                </c:pt>
                <c:pt idx="246">
                  <c:v>5.2089999999999996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D1-46DF-969E-F974EC159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dateAx>
        <c:axId val="1399066687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"/>
        <c:crosses val="autoZero"/>
        <c:auto val="1"/>
        <c:lblOffset val="100"/>
        <c:baseTimeUnit val="months"/>
        <c:majorUnit val="6"/>
        <c:majorTimeUnit val="months"/>
      </c:dateAx>
      <c:valAx>
        <c:axId val="1"/>
        <c:scaling>
          <c:orientation val="minMax"/>
          <c:max val="120"/>
          <c:min val="0"/>
        </c:scaling>
        <c:delete val="0"/>
        <c:axPos val="l"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399066687"/>
        <c:crosses val="autoZero"/>
        <c:crossBetween val="between"/>
      </c:valAx>
      <c:dateAx>
        <c:axId val="3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"/>
        <c:crosses val="autoZero"/>
        <c:auto val="1"/>
        <c:lblOffset val="100"/>
        <c:baseTimeUnit val="months"/>
      </c:dateAx>
      <c:valAx>
        <c:axId val="4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563177924314231"/>
          <c:y val="2.4919781579026756E-2"/>
          <c:w val="0.62790313754950244"/>
          <c:h val="0.10652089178507858"/>
        </c:manualLayout>
      </c:layout>
      <c:overlay val="0"/>
      <c:txPr>
        <a:bodyPr/>
        <a:lstStyle/>
        <a:p>
          <a:pPr>
            <a:defRPr sz="1285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01807977982624"/>
          <c:y val="0.10801048560741928"/>
          <c:w val="0.85667187534540312"/>
          <c:h val="0.76102787520963278"/>
        </c:manualLayout>
      </c:layout>
      <c:lineChart>
        <c:grouping val="standard"/>
        <c:varyColors val="0"/>
        <c:ser>
          <c:idx val="1"/>
          <c:order val="0"/>
          <c:tx>
            <c:strRef>
              <c:f>'Sazonal x preços'!$B$33</c:f>
              <c:strCache>
                <c:ptCount val="1"/>
                <c:pt idx="0">
                  <c:v>2016/17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'Sazonal x preços'!$C$31:$N$31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'Sazonal x preços'!$C$33:$N$33</c:f>
              <c:numCache>
                <c:formatCode>0.00</c:formatCode>
                <c:ptCount val="12"/>
                <c:pt idx="0">
                  <c:v>40.468723365672211</c:v>
                </c:pt>
                <c:pt idx="1">
                  <c:v>40.58956638892802</c:v>
                </c:pt>
                <c:pt idx="2">
                  <c:v>40.709566388928017</c:v>
                </c:pt>
                <c:pt idx="3">
                  <c:v>41.621233055594693</c:v>
                </c:pt>
                <c:pt idx="4">
                  <c:v>42.999099506833403</c:v>
                </c:pt>
                <c:pt idx="5">
                  <c:v>44.947216389950285</c:v>
                </c:pt>
                <c:pt idx="6">
                  <c:v>47.014842689669251</c:v>
                </c:pt>
                <c:pt idx="7">
                  <c:v>48.457041691196302</c:v>
                </c:pt>
                <c:pt idx="8">
                  <c:v>49.685636347470272</c:v>
                </c:pt>
                <c:pt idx="9">
                  <c:v>50.15841472845711</c:v>
                </c:pt>
                <c:pt idx="10">
                  <c:v>49.566648336831307</c:v>
                </c:pt>
                <c:pt idx="11">
                  <c:v>48.965909090909101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A9A-4C64-8191-25C7B002B6CC}"/>
            </c:ext>
          </c:extLst>
        </c:ser>
        <c:ser>
          <c:idx val="2"/>
          <c:order val="1"/>
          <c:tx>
            <c:strRef>
              <c:f>'Sazonal x preços'!$B$34</c:f>
              <c:strCache>
                <c:ptCount val="1"/>
                <c:pt idx="0">
                  <c:v>2017/18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Pt>
            <c:idx val="4"/>
            <c:bubble3D val="0"/>
            <c:spPr>
              <a:ln w="28575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A9A-4C64-8191-25C7B002B6CC}"/>
              </c:ext>
            </c:extLst>
          </c:dPt>
          <c:dPt>
            <c:idx val="5"/>
            <c:bubble3D val="0"/>
            <c:spPr>
              <a:ln w="28575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EA9A-4C64-8191-25C7B002B6CC}"/>
              </c:ext>
            </c:extLst>
          </c:dPt>
          <c:dPt>
            <c:idx val="6"/>
            <c:bubble3D val="0"/>
            <c:spPr>
              <a:ln w="28575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EA9A-4C64-8191-25C7B002B6CC}"/>
              </c:ext>
            </c:extLst>
          </c:dPt>
          <c:dPt>
            <c:idx val="7"/>
            <c:bubble3D val="0"/>
            <c:spPr>
              <a:ln w="28575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EA9A-4C64-8191-25C7B002B6CC}"/>
              </c:ext>
            </c:extLst>
          </c:dPt>
          <c:dPt>
            <c:idx val="8"/>
            <c:bubble3D val="0"/>
            <c:spPr>
              <a:ln w="28575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EA9A-4C64-8191-25C7B002B6CC}"/>
              </c:ext>
            </c:extLst>
          </c:dPt>
          <c:dPt>
            <c:idx val="9"/>
            <c:bubble3D val="0"/>
            <c:spPr>
              <a:ln w="28575" cap="rnd">
                <a:solidFill>
                  <a:srgbClr val="00B050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EA9A-4C64-8191-25C7B002B6CC}"/>
              </c:ext>
            </c:extLst>
          </c:dPt>
          <c:dPt>
            <c:idx val="10"/>
            <c:bubble3D val="0"/>
            <c:spPr>
              <a:ln w="28575" cap="rnd">
                <a:solidFill>
                  <a:srgbClr val="00B050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EA9A-4C64-8191-25C7B002B6CC}"/>
              </c:ext>
            </c:extLst>
          </c:dPt>
          <c:dPt>
            <c:idx val="11"/>
            <c:bubble3D val="0"/>
            <c:spPr>
              <a:ln w="28575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EA9A-4C64-8191-25C7B002B6CC}"/>
              </c:ext>
            </c:extLst>
          </c:dPt>
          <c:cat>
            <c:strRef>
              <c:f>'Sazonal x preços'!$C$31:$N$31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'Sazonal x preços'!$C$34:$N$34</c:f>
              <c:numCache>
                <c:formatCode>0.00</c:formatCode>
                <c:ptCount val="12"/>
                <c:pt idx="0">
                  <c:v>42.69</c:v>
                </c:pt>
                <c:pt idx="1">
                  <c:v>39.06111111111111</c:v>
                </c:pt>
                <c:pt idx="2">
                  <c:v>39.017424242424241</c:v>
                </c:pt>
                <c:pt idx="3">
                  <c:v>39.731060606060602</c:v>
                </c:pt>
                <c:pt idx="4">
                  <c:v>40.28</c:v>
                </c:pt>
                <c:pt idx="5">
                  <c:v>39.71</c:v>
                </c:pt>
                <c:pt idx="6">
                  <c:v>37.42</c:v>
                </c:pt>
                <c:pt idx="7">
                  <c:v>36.42</c:v>
                </c:pt>
                <c:pt idx="8">
                  <c:v>37.33</c:v>
                </c:pt>
                <c:pt idx="9">
                  <c:v>37.33</c:v>
                </c:pt>
                <c:pt idx="10">
                  <c:v>36.840000000000003</c:v>
                </c:pt>
                <c:pt idx="11">
                  <c:v>35.4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1-EA9A-4C64-8191-25C7B002B6CC}"/>
            </c:ext>
          </c:extLst>
        </c:ser>
        <c:ser>
          <c:idx val="7"/>
          <c:order val="2"/>
          <c:tx>
            <c:strRef>
              <c:f>'Sazonal x preços'!$B$39</c:f>
              <c:strCache>
                <c:ptCount val="1"/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'Sazonal x preços'!$C$31:$N$31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'Sazonal x preços'!$C$39:$N$39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A9A-4C64-8191-25C7B002B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1694623"/>
        <c:axId val="1"/>
      </c:lineChart>
      <c:catAx>
        <c:axId val="1081694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35"/>
        </c:scaling>
        <c:delete val="0"/>
        <c:axPos val="l"/>
        <c:numFmt formatCode="&quot;R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81694623"/>
        <c:crosses val="autoZero"/>
        <c:crossBetween val="between"/>
        <c:majorUnit val="2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6071271098335214"/>
          <c:y val="2.4260862549663795E-2"/>
          <c:w val="0.55626711229441628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81714785651793"/>
          <c:y val="0.12037037037037036"/>
          <c:w val="0.85862729658792647"/>
          <c:h val="0.59156480877360451"/>
        </c:manualLayout>
      </c:layout>
      <c:lineChart>
        <c:grouping val="standard"/>
        <c:varyColors val="0"/>
        <c:ser>
          <c:idx val="5"/>
          <c:order val="0"/>
          <c:tx>
            <c:strRef>
              <c:f>'Sazonal x preços'!$B$37</c:f>
              <c:strCache>
                <c:ptCount val="1"/>
                <c:pt idx="0">
                  <c:v>2020/21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'Sazonal x preços'!$C$31:$N$31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'Sazonal x preços'!$C$37:$N$37</c:f>
              <c:numCache>
                <c:formatCode>General</c:formatCode>
                <c:ptCount val="12"/>
                <c:pt idx="0">
                  <c:v>49.74</c:v>
                </c:pt>
                <c:pt idx="1">
                  <c:v>54.290000000000006</c:v>
                </c:pt>
                <c:pt idx="2">
                  <c:v>60.550000000000004</c:v>
                </c:pt>
                <c:pt idx="3">
                  <c:v>61.99</c:v>
                </c:pt>
                <c:pt idx="4">
                  <c:v>64.72</c:v>
                </c:pt>
                <c:pt idx="5">
                  <c:v>78.44</c:v>
                </c:pt>
                <c:pt idx="6">
                  <c:v>104.66</c:v>
                </c:pt>
                <c:pt idx="7">
                  <c:v>105.63531746031747</c:v>
                </c:pt>
                <c:pt idx="8">
                  <c:v>104.78</c:v>
                </c:pt>
                <c:pt idx="9">
                  <c:v>97.46</c:v>
                </c:pt>
                <c:pt idx="10">
                  <c:v>91.17</c:v>
                </c:pt>
                <c:pt idx="11">
                  <c:v>88.34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42E-49A7-8B11-174CC24126FA}"/>
            </c:ext>
          </c:extLst>
        </c:ser>
        <c:ser>
          <c:idx val="6"/>
          <c:order val="1"/>
          <c:tx>
            <c:strRef>
              <c:f>'Sazonal x preços'!$B$38</c:f>
              <c:strCache>
                <c:ptCount val="1"/>
                <c:pt idx="0">
                  <c:v>2021/22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'Sazonal x preços'!$C$31:$N$31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'Sazonal x preços'!$C$38:$N$38</c:f>
              <c:numCache>
                <c:formatCode>General</c:formatCode>
                <c:ptCount val="12"/>
                <c:pt idx="0">
                  <c:v>86.29</c:v>
                </c:pt>
                <c:pt idx="1">
                  <c:v>87.22</c:v>
                </c:pt>
                <c:pt idx="2" formatCode="0.00">
                  <c:v>80.692499999999995</c:v>
                </c:pt>
                <c:pt idx="3" formatCode="0.00">
                  <c:v>77.03</c:v>
                </c:pt>
                <c:pt idx="4" formatCode="0.00">
                  <c:v>69.72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42E-49A7-8B11-174CC2412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3611039"/>
        <c:axId val="1"/>
      </c:lineChart>
      <c:catAx>
        <c:axId val="133361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#,##0.00" sourceLinked="0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3611039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8695424004702998"/>
          <c:y val="2.6059895623759641E-2"/>
          <c:w val="0.67593440208463151"/>
          <c:h val="0.1521996836488154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47202819826892"/>
          <c:y val="9.1681356354140833E-2"/>
          <c:w val="0.84705293088363953"/>
          <c:h val="0.79233851351173668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'Ano comercial'!$N$3</c:f>
              <c:strCache>
                <c:ptCount val="1"/>
                <c:pt idx="0">
                  <c:v>Média 5 anos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'Ano comercial'!$B$4:$B$15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'Ano comercial'!$N$4:$N$15</c:f>
              <c:numCache>
                <c:formatCode>#,#00</c:formatCode>
                <c:ptCount val="12"/>
                <c:pt idx="0">
                  <c:v>124619.96955200001</c:v>
                </c:pt>
                <c:pt idx="1">
                  <c:v>106142.99326038</c:v>
                </c:pt>
                <c:pt idx="2">
                  <c:v>156262.379208</c:v>
                </c:pt>
                <c:pt idx="3">
                  <c:v>108219.76030200001</c:v>
                </c:pt>
                <c:pt idx="4">
                  <c:v>138033.53033400001</c:v>
                </c:pt>
                <c:pt idx="5">
                  <c:v>106863.38349800001</c:v>
                </c:pt>
                <c:pt idx="6">
                  <c:v>101556.39487799999</c:v>
                </c:pt>
                <c:pt idx="7">
                  <c:v>109075.621178</c:v>
                </c:pt>
                <c:pt idx="8">
                  <c:v>92295.872083999988</c:v>
                </c:pt>
                <c:pt idx="9">
                  <c:v>135229.952063</c:v>
                </c:pt>
                <c:pt idx="10">
                  <c:v>94487.540221179996</c:v>
                </c:pt>
                <c:pt idx="11">
                  <c:v>93216.022828000016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E-4F34-BF46-5F68DEF58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axId val="127180160"/>
        <c:axId val="127194624"/>
      </c:barChart>
      <c:lineChart>
        <c:grouping val="standard"/>
        <c:varyColors val="0"/>
        <c:ser>
          <c:idx val="0"/>
          <c:order val="0"/>
          <c:tx>
            <c:strRef>
              <c:f>'Ano comercial'!$M$3</c:f>
              <c:strCache>
                <c:ptCount val="1"/>
                <c:pt idx="0">
                  <c:v>21/22</c:v>
                </c:pt>
              </c:strCache>
            </c:strRef>
          </c:tx>
          <c:spPr>
            <a:ln w="47625">
              <a:solidFill>
                <a:srgbClr val="FFC000"/>
              </a:solidFill>
            </a:ln>
          </c:spPr>
          <c:marker>
            <c:symbol val="circle"/>
            <c:size val="7"/>
          </c:marker>
          <c:dPt>
            <c:idx val="0"/>
            <c:marker>
              <c:spPr>
                <a:solidFill>
                  <a:schemeClr val="accent1"/>
                </a:solidFill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19E-4F34-BF46-5F68DEF58082}"/>
              </c:ext>
            </c:extLst>
          </c:dPt>
          <c:cat>
            <c:strRef>
              <c:f>'Ano comercial'!$B$4:$B$15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'Ano comercial'!$M$4:$M$15</c:f>
              <c:numCache>
                <c:formatCode>#,##0</c:formatCode>
                <c:ptCount val="12"/>
                <c:pt idx="0">
                  <c:v>104384.52786</c:v>
                </c:pt>
                <c:pt idx="1">
                  <c:v>111152.50936</c:v>
                </c:pt>
                <c:pt idx="2">
                  <c:v>86893.010440000013</c:v>
                </c:pt>
                <c:pt idx="3">
                  <c:v>70195.216379999998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19E-4F34-BF46-5F68DEF58082}"/>
            </c:ext>
          </c:extLst>
        </c:ser>
        <c:ser>
          <c:idx val="1"/>
          <c:order val="1"/>
          <c:tx>
            <c:strRef>
              <c:f>'Ano comercial'!$L$3</c:f>
              <c:strCache>
                <c:ptCount val="1"/>
                <c:pt idx="0">
                  <c:v>20/21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7"/>
            <c:spPr>
              <a:noFill/>
              <a:ln w="31750">
                <a:noFill/>
              </a:ln>
            </c:spPr>
          </c:marker>
          <c:cat>
            <c:strRef>
              <c:f>'Ano comercial'!$B$4:$B$15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'Ano comercial'!$L$4:$L$15</c:f>
              <c:numCache>
                <c:formatCode>#,##0</c:formatCode>
                <c:ptCount val="12"/>
                <c:pt idx="0">
                  <c:v>83392.418420000002</c:v>
                </c:pt>
                <c:pt idx="1">
                  <c:v>145518.95240000001</c:v>
                </c:pt>
                <c:pt idx="2">
                  <c:v>253417.41587</c:v>
                </c:pt>
                <c:pt idx="3">
                  <c:v>316598.33137999999</c:v>
                </c:pt>
                <c:pt idx="4">
                  <c:v>299341.83304</c:v>
                </c:pt>
                <c:pt idx="5">
                  <c:v>213359.22721000001</c:v>
                </c:pt>
                <c:pt idx="6">
                  <c:v>78221.146629999988</c:v>
                </c:pt>
                <c:pt idx="7">
                  <c:v>153544.59750999999</c:v>
                </c:pt>
                <c:pt idx="8">
                  <c:v>72805.373359999998</c:v>
                </c:pt>
                <c:pt idx="9">
                  <c:v>51077.076109999995</c:v>
                </c:pt>
                <c:pt idx="10">
                  <c:v>21351.325730000004</c:v>
                </c:pt>
                <c:pt idx="11">
                  <c:v>81963.12573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319E-4F34-BF46-5F68DEF58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180160"/>
        <c:axId val="127194624"/>
      </c:lineChart>
      <c:catAx>
        <c:axId val="127180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27194624"/>
        <c:crosses val="autoZero"/>
        <c:auto val="1"/>
        <c:lblAlgn val="ctr"/>
        <c:lblOffset val="100"/>
        <c:noMultiLvlLbl val="0"/>
      </c:catAx>
      <c:valAx>
        <c:axId val="127194624"/>
        <c:scaling>
          <c:orientation val="minMax"/>
        </c:scaling>
        <c:delete val="0"/>
        <c:axPos val="l"/>
        <c:numFmt formatCode="#,#0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27180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3773679949227086"/>
          <c:y val="4.4498073492608842E-3"/>
          <c:w val="0.60108437379906954"/>
          <c:h val="9.6738397314579005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32174103237096"/>
          <c:y val="0.10504027513802154"/>
          <c:w val="0.84705293088363953"/>
          <c:h val="0.77897969650345433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'Ano comercial'!$AS$3</c:f>
              <c:strCache>
                <c:ptCount val="1"/>
                <c:pt idx="0">
                  <c:v>Média 5 anos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'Ano comercial'!$B$4:$B$15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'Ano comercial'!$AS$4:$AS$15</c:f>
              <c:numCache>
                <c:formatCode>#,#00</c:formatCode>
                <c:ptCount val="12"/>
                <c:pt idx="0">
                  <c:v>22046.565728000009</c:v>
                </c:pt>
                <c:pt idx="1">
                  <c:v>34064.119204380004</c:v>
                </c:pt>
                <c:pt idx="2">
                  <c:v>76330.915296000006</c:v>
                </c:pt>
                <c:pt idx="3">
                  <c:v>20793.642723999994</c:v>
                </c:pt>
                <c:pt idx="4">
                  <c:v>49689.923418000006</c:v>
                </c:pt>
                <c:pt idx="5">
                  <c:v>-6568.236455999996</c:v>
                </c:pt>
                <c:pt idx="6">
                  <c:v>-2364.749622000003</c:v>
                </c:pt>
                <c:pt idx="7">
                  <c:v>549.50469000000305</c:v>
                </c:pt>
                <c:pt idx="8">
                  <c:v>-9657.9807340000007</c:v>
                </c:pt>
                <c:pt idx="9">
                  <c:v>36492.088723000001</c:v>
                </c:pt>
                <c:pt idx="10">
                  <c:v>-2541.9848568199959</c:v>
                </c:pt>
                <c:pt idx="11">
                  <c:v>17865.001970000005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8-4059-959B-AF0754F8E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axId val="127113856"/>
        <c:axId val="127120128"/>
      </c:barChart>
      <c:lineChart>
        <c:grouping val="standard"/>
        <c:varyColors val="0"/>
        <c:ser>
          <c:idx val="0"/>
          <c:order val="0"/>
          <c:tx>
            <c:strRef>
              <c:f>'Ano comercial'!$AR$3</c:f>
              <c:strCache>
                <c:ptCount val="1"/>
                <c:pt idx="0">
                  <c:v>20/21</c:v>
                </c:pt>
              </c:strCache>
            </c:strRef>
          </c:tx>
          <c:spPr>
            <a:ln w="41275">
              <a:solidFill>
                <a:srgbClr val="FFC000"/>
              </a:solidFill>
            </a:ln>
          </c:spPr>
          <c:marker>
            <c:symbol val="circle"/>
            <c:size val="8"/>
            <c:spPr>
              <a:solidFill>
                <a:schemeClr val="accent1"/>
              </a:solidFill>
            </c:spPr>
          </c:marker>
          <c:cat>
            <c:strRef>
              <c:f>'Ano comercial'!$B$4:$B$15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'Ano comercial'!$AR$4:$AR$15</c:f>
              <c:numCache>
                <c:formatCode>#,#00</c:formatCode>
                <c:ptCount val="12"/>
                <c:pt idx="0">
                  <c:v>27773.233460000003</c:v>
                </c:pt>
                <c:pt idx="1">
                  <c:v>4959.6591999999946</c:v>
                </c:pt>
                <c:pt idx="2">
                  <c:v>-11991.28770999999</c:v>
                </c:pt>
                <c:pt idx="3">
                  <c:v>13557.509669999999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878-4059-959B-AF0754F8EE69}"/>
            </c:ext>
          </c:extLst>
        </c:ser>
        <c:ser>
          <c:idx val="1"/>
          <c:order val="1"/>
          <c:tx>
            <c:strRef>
              <c:f>'Ano comercial'!$AQ$3</c:f>
              <c:strCache>
                <c:ptCount val="1"/>
                <c:pt idx="0">
                  <c:v>20/21</c:v>
                </c:pt>
              </c:strCache>
            </c:strRef>
          </c:tx>
          <c:spPr>
            <a:ln w="31750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 w="31750"/>
            </c:spPr>
          </c:marker>
          <c:cat>
            <c:strRef>
              <c:f>'Ano comercial'!$B$4:$B$15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'Ano comercial'!$AQ$4:$AQ$15</c:f>
              <c:numCache>
                <c:formatCode>#,#00</c:formatCode>
                <c:ptCount val="12"/>
                <c:pt idx="0">
                  <c:v>-38153.680559999993</c:v>
                </c:pt>
                <c:pt idx="1">
                  <c:v>72756.432680000013</c:v>
                </c:pt>
                <c:pt idx="2">
                  <c:v>196455.24212000001</c:v>
                </c:pt>
                <c:pt idx="3">
                  <c:v>241204.92267999999</c:v>
                </c:pt>
                <c:pt idx="4">
                  <c:v>249485.10920000001</c:v>
                </c:pt>
                <c:pt idx="5">
                  <c:v>149839.98748000001</c:v>
                </c:pt>
                <c:pt idx="6">
                  <c:v>-80424.033480000027</c:v>
                </c:pt>
                <c:pt idx="7">
                  <c:v>2282.1973200000066</c:v>
                </c:pt>
                <c:pt idx="8">
                  <c:v>-117294.55721999999</c:v>
                </c:pt>
                <c:pt idx="9">
                  <c:v>-169544.24173000001</c:v>
                </c:pt>
                <c:pt idx="10">
                  <c:v>-112113.35272999998</c:v>
                </c:pt>
                <c:pt idx="11">
                  <c:v>-3532.0017099999968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4878-4059-959B-AF0754F8E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113856"/>
        <c:axId val="127120128"/>
      </c:lineChart>
      <c:catAx>
        <c:axId val="12711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pt-BR"/>
          </a:p>
        </c:txPr>
        <c:crossAx val="127120128"/>
        <c:crosses val="autoZero"/>
        <c:auto val="1"/>
        <c:lblAlgn val="ctr"/>
        <c:lblOffset val="100"/>
        <c:noMultiLvlLbl val="0"/>
      </c:catAx>
      <c:valAx>
        <c:axId val="127120128"/>
        <c:scaling>
          <c:orientation val="minMax"/>
          <c:min val="-180000"/>
        </c:scaling>
        <c:delete val="0"/>
        <c:axPos val="l"/>
        <c:numFmt formatCode="#,#0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27113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2990077909857051"/>
          <c:y val="2.8159847971525813E-2"/>
          <c:w val="0.6010841878508596"/>
          <c:h val="9.6738397314579005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922383488634E-2"/>
          <c:y val="4.041261748831259E-2"/>
          <c:w val="0.94055629603235402"/>
          <c:h val="0.86783766332847423"/>
        </c:manualLayout>
      </c:layout>
      <c:lineChart>
        <c:grouping val="standard"/>
        <c:varyColors val="0"/>
        <c:ser>
          <c:idx val="0"/>
          <c:order val="0"/>
          <c:tx>
            <c:strRef>
              <c:f>Plan1!$F$75</c:f>
              <c:strCache>
                <c:ptCount val="1"/>
                <c:pt idx="0">
                  <c:v>Câmbio R$ 4,50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Plan1!$F$76:$F$87</c:f>
              <c:numCache>
                <c:formatCode>General</c:formatCode>
                <c:ptCount val="12"/>
                <c:pt idx="4">
                  <c:v>69.3</c:v>
                </c:pt>
                <c:pt idx="5">
                  <c:v>65.33180387239824</c:v>
                </c:pt>
                <c:pt idx="6">
                  <c:v>66.444531051448052</c:v>
                </c:pt>
                <c:pt idx="7">
                  <c:v>67.34558633057533</c:v>
                </c:pt>
                <c:pt idx="8">
                  <c:v>66.660283728501383</c:v>
                </c:pt>
                <c:pt idx="9">
                  <c:v>66.601616411724649</c:v>
                </c:pt>
                <c:pt idx="10">
                  <c:v>65.492032175798656</c:v>
                </c:pt>
                <c:pt idx="11">
                  <c:v>65.376195000240457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340-480A-97EB-42CC4F9BD0F5}"/>
            </c:ext>
          </c:extLst>
        </c:ser>
        <c:ser>
          <c:idx val="1"/>
          <c:order val="1"/>
          <c:tx>
            <c:strRef>
              <c:f>Plan1!$G$75</c:f>
              <c:strCache>
                <c:ptCount val="1"/>
                <c:pt idx="0">
                  <c:v>Câmbio R$ 6,00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Plan1!$G$76:$G$87</c:f>
              <c:numCache>
                <c:formatCode>General</c:formatCode>
                <c:ptCount val="12"/>
                <c:pt idx="4">
                  <c:v>69.3</c:v>
                </c:pt>
                <c:pt idx="5">
                  <c:v>87.10907182986432</c:v>
                </c:pt>
                <c:pt idx="6">
                  <c:v>88.592708068597403</c:v>
                </c:pt>
                <c:pt idx="7">
                  <c:v>89.794115107433768</c:v>
                </c:pt>
                <c:pt idx="8">
                  <c:v>88.880378304668511</c:v>
                </c:pt>
                <c:pt idx="9">
                  <c:v>88.802155215632865</c:v>
                </c:pt>
                <c:pt idx="10">
                  <c:v>87.32270956773155</c:v>
                </c:pt>
                <c:pt idx="11">
                  <c:v>87.168260000320615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340-480A-97EB-42CC4F9BD0F5}"/>
            </c:ext>
          </c:extLst>
        </c:ser>
        <c:ser>
          <c:idx val="2"/>
          <c:order val="2"/>
          <c:tx>
            <c:strRef>
              <c:f>Plan1!$H$75</c:f>
              <c:strCache>
                <c:ptCount val="1"/>
                <c:pt idx="0">
                  <c:v>Sazonal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Plan1!$H$76:$H$87</c:f>
              <c:numCache>
                <c:formatCode>General</c:formatCode>
                <c:ptCount val="12"/>
                <c:pt idx="4" formatCode="0.00">
                  <c:v>69.3</c:v>
                </c:pt>
                <c:pt idx="5">
                  <c:v>71.535371840897</c:v>
                </c:pt>
                <c:pt idx="6">
                  <c:v>75.295057273771604</c:v>
                </c:pt>
                <c:pt idx="7">
                  <c:v>77.714732765717883</c:v>
                </c:pt>
                <c:pt idx="8">
                  <c:v>80.182406887095112</c:v>
                </c:pt>
                <c:pt idx="9">
                  <c:v>79.94075620246673</c:v>
                </c:pt>
                <c:pt idx="10">
                  <c:v>79.562747765706945</c:v>
                </c:pt>
                <c:pt idx="11">
                  <c:v>76.52462277562114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340-480A-97EB-42CC4F9BD0F5}"/>
            </c:ext>
          </c:extLst>
        </c:ser>
        <c:ser>
          <c:idx val="3"/>
          <c:order val="3"/>
          <c:tx>
            <c:strRef>
              <c:f>Plan1!$I$75</c:f>
              <c:strCache>
                <c:ptCount val="1"/>
                <c:pt idx="0">
                  <c:v>Mercado Internacional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Plan1!$I$76:$I$87</c:f>
              <c:numCache>
                <c:formatCode>General</c:formatCode>
                <c:ptCount val="12"/>
                <c:pt idx="4">
                  <c:v>69.3</c:v>
                </c:pt>
                <c:pt idx="5">
                  <c:v>76.799713178799891</c:v>
                </c:pt>
                <c:pt idx="6">
                  <c:v>78.417835546918994</c:v>
                </c:pt>
                <c:pt idx="7">
                  <c:v>79.891320779668945</c:v>
                </c:pt>
                <c:pt idx="8">
                  <c:v>79.485722317865054</c:v>
                </c:pt>
                <c:pt idx="9">
                  <c:v>79.825737359252656</c:v>
                </c:pt>
                <c:pt idx="10">
                  <c:v>78.714145782846018</c:v>
                </c:pt>
                <c:pt idx="11">
                  <c:v>79.002046842623912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E340-480A-97EB-42CC4F9BD0F5}"/>
            </c:ext>
          </c:extLst>
        </c:ser>
        <c:ser>
          <c:idx val="4"/>
          <c:order val="4"/>
          <c:tx>
            <c:strRef>
              <c:f>Plan1!$J$75</c:f>
              <c:strCache>
                <c:ptCount val="1"/>
                <c:pt idx="0">
                  <c:v>Média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FFFF00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3.42732221561153E-2"/>
                  <c:y val="5.7478002325843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40-480A-97EB-42CC4F9BD0F5}"/>
                </c:ext>
              </c:extLst>
            </c:dLbl>
            <c:dLbl>
              <c:idx val="5"/>
              <c:layout>
                <c:manualLayout>
                  <c:x val="-2.2032785671788405E-2"/>
                  <c:y val="5.7478002325844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40-480A-97EB-42CC4F9BD0F5}"/>
                </c:ext>
              </c:extLst>
            </c:dLbl>
            <c:dLbl>
              <c:idx val="6"/>
              <c:layout>
                <c:manualLayout>
                  <c:x val="-1.9584698374923028E-2"/>
                  <c:y val="5.2003906866239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40-480A-97EB-42CC4F9BD0F5}"/>
                </c:ext>
              </c:extLst>
            </c:dLbl>
            <c:dLbl>
              <c:idx val="7"/>
              <c:layout>
                <c:manualLayout>
                  <c:x val="-1.591256742962496E-2"/>
                  <c:y val="2.4633429568218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40-480A-97EB-42CC4F9BD0F5}"/>
                </c:ext>
              </c:extLst>
            </c:dLbl>
            <c:dLbl>
              <c:idx val="8"/>
              <c:layout>
                <c:manualLayout>
                  <c:x val="-1.8360654726490427E-2"/>
                  <c:y val="2.7370477298020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40-480A-97EB-42CC4F9BD0F5}"/>
                </c:ext>
              </c:extLst>
            </c:dLbl>
            <c:dLbl>
              <c:idx val="9"/>
              <c:layout>
                <c:manualLayout>
                  <c:x val="-2.0808742023355718E-2"/>
                  <c:y val="3.2844572757625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40-480A-97EB-42CC4F9BD0F5}"/>
                </c:ext>
              </c:extLst>
            </c:dLbl>
            <c:dLbl>
              <c:idx val="10"/>
              <c:layout>
                <c:manualLayout>
                  <c:x val="-3.0601091210817229E-2"/>
                  <c:y val="4.3792763676833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40-480A-97EB-42CC4F9BD0F5}"/>
                </c:ext>
              </c:extLst>
            </c:dLbl>
            <c:dLbl>
              <c:idx val="11"/>
              <c:layout>
                <c:manualLayout>
                  <c:x val="-2.3256829320221276E-2"/>
                  <c:y val="4.3792763676833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40-480A-97EB-42CC4F9BD0F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Plan1!$J$76:$J$87</c:f>
              <c:numCache>
                <c:formatCode>General</c:formatCode>
                <c:ptCount val="12"/>
                <c:pt idx="0">
                  <c:v>86.29</c:v>
                </c:pt>
                <c:pt idx="1">
                  <c:v>87.22</c:v>
                </c:pt>
                <c:pt idx="2">
                  <c:v>83.002499999999998</c:v>
                </c:pt>
                <c:pt idx="3">
                  <c:v>73.42</c:v>
                </c:pt>
                <c:pt idx="4">
                  <c:v>69.3</c:v>
                </c:pt>
                <c:pt idx="5">
                  <c:v>74.167542509848445</c:v>
                </c:pt>
                <c:pt idx="6">
                  <c:v>76.856446410345299</c:v>
                </c:pt>
                <c:pt idx="7">
                  <c:v>78.803026772693414</c:v>
                </c:pt>
                <c:pt idx="8">
                  <c:v>79.834064602480083</c:v>
                </c:pt>
                <c:pt idx="9">
                  <c:v>79.883246780859693</c:v>
                </c:pt>
                <c:pt idx="10">
                  <c:v>79.138446774276474</c:v>
                </c:pt>
                <c:pt idx="11">
                  <c:v>77.763334809122526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E340-480A-97EB-42CC4F9BD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4543391"/>
        <c:axId val="1334550463"/>
      </c:lineChart>
      <c:catAx>
        <c:axId val="133454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4550463"/>
        <c:crosses val="autoZero"/>
        <c:auto val="1"/>
        <c:lblAlgn val="ctr"/>
        <c:lblOffset val="100"/>
        <c:noMultiLvlLbl val="0"/>
      </c:catAx>
      <c:valAx>
        <c:axId val="1334550463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4543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88700197687871"/>
          <c:y val="3.5643257940240078E-2"/>
          <c:w val="0.88437293753910451"/>
          <c:h val="6.9342134414474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922383488634E-2"/>
          <c:y val="4.041261748831259E-2"/>
          <c:w val="0.94055629603235402"/>
          <c:h val="0.86783766332847423"/>
        </c:manualLayout>
      </c:layout>
      <c:lineChart>
        <c:grouping val="standard"/>
        <c:varyColors val="0"/>
        <c:ser>
          <c:idx val="0"/>
          <c:order val="0"/>
          <c:tx>
            <c:strRef>
              <c:f>Plan1!$F$75</c:f>
              <c:strCache>
                <c:ptCount val="1"/>
                <c:pt idx="0">
                  <c:v>Câmbio R$ 4,50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Plan1!$F$76:$F$87</c:f>
              <c:numCache>
                <c:formatCode>General</c:formatCode>
                <c:ptCount val="12"/>
                <c:pt idx="4">
                  <c:v>69.3</c:v>
                </c:pt>
                <c:pt idx="5">
                  <c:v>65.33180387239824</c:v>
                </c:pt>
                <c:pt idx="6">
                  <c:v>66.444531051448052</c:v>
                </c:pt>
                <c:pt idx="7">
                  <c:v>67.34558633057533</c:v>
                </c:pt>
                <c:pt idx="8">
                  <c:v>66.660283728501383</c:v>
                </c:pt>
                <c:pt idx="9">
                  <c:v>66.601616411724649</c:v>
                </c:pt>
                <c:pt idx="10">
                  <c:v>65.492032175798656</c:v>
                </c:pt>
                <c:pt idx="11">
                  <c:v>65.376195000240457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7D9-45F5-9A44-08C00C7457C1}"/>
            </c:ext>
          </c:extLst>
        </c:ser>
        <c:ser>
          <c:idx val="1"/>
          <c:order val="1"/>
          <c:tx>
            <c:strRef>
              <c:f>Plan1!$G$75</c:f>
              <c:strCache>
                <c:ptCount val="1"/>
                <c:pt idx="0">
                  <c:v>Câmbio R$ 6,00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noFill/>
              <a:ln w="9525">
                <a:noFill/>
              </a:ln>
              <a:effectLst/>
            </c:spPr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Plan1!$G$76:$G$87</c:f>
              <c:numCache>
                <c:formatCode>General</c:formatCode>
                <c:ptCount val="12"/>
                <c:pt idx="4">
                  <c:v>69.3</c:v>
                </c:pt>
                <c:pt idx="5">
                  <c:v>87.10907182986432</c:v>
                </c:pt>
                <c:pt idx="6">
                  <c:v>88.592708068597403</c:v>
                </c:pt>
                <c:pt idx="7">
                  <c:v>89.794115107433768</c:v>
                </c:pt>
                <c:pt idx="8">
                  <c:v>88.880378304668511</c:v>
                </c:pt>
                <c:pt idx="9">
                  <c:v>88.802155215632865</c:v>
                </c:pt>
                <c:pt idx="10">
                  <c:v>87.32270956773155</c:v>
                </c:pt>
                <c:pt idx="11">
                  <c:v>87.168260000320615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7D9-45F5-9A44-08C00C7457C1}"/>
            </c:ext>
          </c:extLst>
        </c:ser>
        <c:ser>
          <c:idx val="2"/>
          <c:order val="2"/>
          <c:tx>
            <c:strRef>
              <c:f>Plan1!$H$75</c:f>
              <c:strCache>
                <c:ptCount val="1"/>
                <c:pt idx="0">
                  <c:v>Sazonal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Plan1!$H$76:$H$87</c:f>
              <c:numCache>
                <c:formatCode>General</c:formatCode>
                <c:ptCount val="12"/>
                <c:pt idx="4" formatCode="0.00">
                  <c:v>69.3</c:v>
                </c:pt>
                <c:pt idx="5">
                  <c:v>71.535371840897</c:v>
                </c:pt>
                <c:pt idx="6">
                  <c:v>75.295057273771604</c:v>
                </c:pt>
                <c:pt idx="7">
                  <c:v>77.714732765717883</c:v>
                </c:pt>
                <c:pt idx="8">
                  <c:v>80.182406887095112</c:v>
                </c:pt>
                <c:pt idx="9">
                  <c:v>79.94075620246673</c:v>
                </c:pt>
                <c:pt idx="10">
                  <c:v>79.562747765706945</c:v>
                </c:pt>
                <c:pt idx="11">
                  <c:v>76.52462277562114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7D9-45F5-9A44-08C00C7457C1}"/>
            </c:ext>
          </c:extLst>
        </c:ser>
        <c:ser>
          <c:idx val="3"/>
          <c:order val="3"/>
          <c:tx>
            <c:strRef>
              <c:f>Plan1!$I$75</c:f>
              <c:strCache>
                <c:ptCount val="1"/>
                <c:pt idx="0">
                  <c:v>Mercado Internacional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Plan1!$I$76:$I$87</c:f>
              <c:numCache>
                <c:formatCode>General</c:formatCode>
                <c:ptCount val="12"/>
                <c:pt idx="4">
                  <c:v>69.3</c:v>
                </c:pt>
                <c:pt idx="5">
                  <c:v>76.799713178799891</c:v>
                </c:pt>
                <c:pt idx="6">
                  <c:v>78.417835546918994</c:v>
                </c:pt>
                <c:pt idx="7">
                  <c:v>79.891320779668945</c:v>
                </c:pt>
                <c:pt idx="8">
                  <c:v>79.485722317865054</c:v>
                </c:pt>
                <c:pt idx="9">
                  <c:v>79.825737359252656</c:v>
                </c:pt>
                <c:pt idx="10">
                  <c:v>78.714145782846018</c:v>
                </c:pt>
                <c:pt idx="11">
                  <c:v>79.002046842623912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87D9-45F5-9A44-08C00C7457C1}"/>
            </c:ext>
          </c:extLst>
        </c:ser>
        <c:ser>
          <c:idx val="4"/>
          <c:order val="4"/>
          <c:tx>
            <c:strRef>
              <c:f>Plan1!$J$75</c:f>
              <c:strCache>
                <c:ptCount val="1"/>
                <c:pt idx="0">
                  <c:v>Média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FFFF00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3.42732221561153E-2"/>
                  <c:y val="5.7478002325843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D9-45F5-9A44-08C00C7457C1}"/>
                </c:ext>
              </c:extLst>
            </c:dLbl>
            <c:dLbl>
              <c:idx val="5"/>
              <c:layout>
                <c:manualLayout>
                  <c:x val="-2.2032785671788405E-2"/>
                  <c:y val="5.7478002325844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D9-45F5-9A44-08C00C7457C1}"/>
                </c:ext>
              </c:extLst>
            </c:dLbl>
            <c:dLbl>
              <c:idx val="6"/>
              <c:layout>
                <c:manualLayout>
                  <c:x val="-1.9584698374923028E-2"/>
                  <c:y val="5.2003906866239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D9-45F5-9A44-08C00C7457C1}"/>
                </c:ext>
              </c:extLst>
            </c:dLbl>
            <c:dLbl>
              <c:idx val="7"/>
              <c:layout>
                <c:manualLayout>
                  <c:x val="-1.591256742962496E-2"/>
                  <c:y val="2.4633429568218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D9-45F5-9A44-08C00C7457C1}"/>
                </c:ext>
              </c:extLst>
            </c:dLbl>
            <c:dLbl>
              <c:idx val="8"/>
              <c:layout>
                <c:manualLayout>
                  <c:x val="-1.8360654726490427E-2"/>
                  <c:y val="2.7370477298020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D9-45F5-9A44-08C00C7457C1}"/>
                </c:ext>
              </c:extLst>
            </c:dLbl>
            <c:dLbl>
              <c:idx val="9"/>
              <c:layout>
                <c:manualLayout>
                  <c:x val="-2.0808742023355718E-2"/>
                  <c:y val="3.2844572757625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D9-45F5-9A44-08C00C7457C1}"/>
                </c:ext>
              </c:extLst>
            </c:dLbl>
            <c:dLbl>
              <c:idx val="10"/>
              <c:layout>
                <c:manualLayout>
                  <c:x val="-3.0601091210817229E-2"/>
                  <c:y val="4.3792763676833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D9-45F5-9A44-08C00C7457C1}"/>
                </c:ext>
              </c:extLst>
            </c:dLbl>
            <c:dLbl>
              <c:idx val="11"/>
              <c:layout>
                <c:manualLayout>
                  <c:x val="-2.3256829320221276E-2"/>
                  <c:y val="4.3792763676833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7D9-45F5-9A44-08C00C7457C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Plan1!$J$76:$J$87</c:f>
              <c:numCache>
                <c:formatCode>General</c:formatCode>
                <c:ptCount val="12"/>
                <c:pt idx="0">
                  <c:v>86.29</c:v>
                </c:pt>
                <c:pt idx="1">
                  <c:v>87.22</c:v>
                </c:pt>
                <c:pt idx="2">
                  <c:v>83.002499999999998</c:v>
                </c:pt>
                <c:pt idx="3">
                  <c:v>73.42</c:v>
                </c:pt>
                <c:pt idx="4">
                  <c:v>69.3</c:v>
                </c:pt>
                <c:pt idx="5">
                  <c:v>74.167542509848445</c:v>
                </c:pt>
                <c:pt idx="6">
                  <c:v>76.856446410345299</c:v>
                </c:pt>
                <c:pt idx="7">
                  <c:v>78.803026772693414</c:v>
                </c:pt>
                <c:pt idx="8">
                  <c:v>79.834064602480083</c:v>
                </c:pt>
                <c:pt idx="9">
                  <c:v>79.883246780859693</c:v>
                </c:pt>
                <c:pt idx="10">
                  <c:v>79.138446774276474</c:v>
                </c:pt>
                <c:pt idx="11">
                  <c:v>77.763334809122526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87D9-45F5-9A44-08C00C745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4543391"/>
        <c:axId val="1334550463"/>
      </c:lineChart>
      <c:catAx>
        <c:axId val="133454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4550463"/>
        <c:crosses val="autoZero"/>
        <c:auto val="1"/>
        <c:lblAlgn val="ctr"/>
        <c:lblOffset val="100"/>
        <c:noMultiLvlLbl val="0"/>
      </c:catAx>
      <c:valAx>
        <c:axId val="1334550463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4543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88700197687871"/>
          <c:y val="3.5643257940240078E-2"/>
          <c:w val="0.88511299802312127"/>
          <c:h val="6.9342134414474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922383488634E-2"/>
          <c:y val="4.041261748831259E-2"/>
          <c:w val="0.94055629603235402"/>
          <c:h val="0.86783766332847423"/>
        </c:manualLayout>
      </c:layout>
      <c:lineChart>
        <c:grouping val="standard"/>
        <c:varyColors val="0"/>
        <c:ser>
          <c:idx val="0"/>
          <c:order val="0"/>
          <c:tx>
            <c:strRef>
              <c:f>Plan1!$F$75</c:f>
              <c:strCache>
                <c:ptCount val="1"/>
                <c:pt idx="0">
                  <c:v>Câmbio R$ 4,50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noFill/>
              </a:ln>
              <a:effectLst/>
            </c:spPr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Plan1!$F$76:$F$87</c:f>
              <c:numCache>
                <c:formatCode>General</c:formatCode>
                <c:ptCount val="12"/>
                <c:pt idx="4">
                  <c:v>69.3</c:v>
                </c:pt>
                <c:pt idx="5">
                  <c:v>65.33180387239824</c:v>
                </c:pt>
                <c:pt idx="6">
                  <c:v>66.444531051448052</c:v>
                </c:pt>
                <c:pt idx="7">
                  <c:v>67.34558633057533</c:v>
                </c:pt>
                <c:pt idx="8">
                  <c:v>66.660283728501383</c:v>
                </c:pt>
                <c:pt idx="9">
                  <c:v>66.601616411724649</c:v>
                </c:pt>
                <c:pt idx="10">
                  <c:v>65.492032175798656</c:v>
                </c:pt>
                <c:pt idx="11">
                  <c:v>65.376195000240457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BD8-42AF-A74F-9D93B3251953}"/>
            </c:ext>
          </c:extLst>
        </c:ser>
        <c:ser>
          <c:idx val="1"/>
          <c:order val="1"/>
          <c:tx>
            <c:strRef>
              <c:f>Plan1!$G$75</c:f>
              <c:strCache>
                <c:ptCount val="1"/>
                <c:pt idx="0">
                  <c:v>Câmbio R$ 6,00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noFill/>
              <a:ln w="9525">
                <a:noFill/>
              </a:ln>
              <a:effectLst/>
            </c:spPr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Plan1!$G$76:$G$87</c:f>
              <c:numCache>
                <c:formatCode>General</c:formatCode>
                <c:ptCount val="12"/>
                <c:pt idx="4">
                  <c:v>69.3</c:v>
                </c:pt>
                <c:pt idx="5">
                  <c:v>87.10907182986432</c:v>
                </c:pt>
                <c:pt idx="6">
                  <c:v>88.592708068597403</c:v>
                </c:pt>
                <c:pt idx="7">
                  <c:v>89.794115107433768</c:v>
                </c:pt>
                <c:pt idx="8">
                  <c:v>88.880378304668511</c:v>
                </c:pt>
                <c:pt idx="9">
                  <c:v>88.802155215632865</c:v>
                </c:pt>
                <c:pt idx="10">
                  <c:v>87.32270956773155</c:v>
                </c:pt>
                <c:pt idx="11">
                  <c:v>87.168260000320615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BD8-42AF-A74F-9D93B3251953}"/>
            </c:ext>
          </c:extLst>
        </c:ser>
        <c:ser>
          <c:idx val="2"/>
          <c:order val="2"/>
          <c:tx>
            <c:strRef>
              <c:f>Plan1!$H$75</c:f>
              <c:strCache>
                <c:ptCount val="1"/>
                <c:pt idx="0">
                  <c:v>Sazonal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Plan1!$H$76:$H$87</c:f>
              <c:numCache>
                <c:formatCode>General</c:formatCode>
                <c:ptCount val="12"/>
                <c:pt idx="4" formatCode="0.00">
                  <c:v>69.3</c:v>
                </c:pt>
                <c:pt idx="5">
                  <c:v>71.535371840897</c:v>
                </c:pt>
                <c:pt idx="6">
                  <c:v>75.295057273771604</c:v>
                </c:pt>
                <c:pt idx="7">
                  <c:v>77.714732765717883</c:v>
                </c:pt>
                <c:pt idx="8">
                  <c:v>80.182406887095112</c:v>
                </c:pt>
                <c:pt idx="9">
                  <c:v>79.94075620246673</c:v>
                </c:pt>
                <c:pt idx="10">
                  <c:v>79.562747765706945</c:v>
                </c:pt>
                <c:pt idx="11">
                  <c:v>76.52462277562114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BD8-42AF-A74F-9D93B3251953}"/>
            </c:ext>
          </c:extLst>
        </c:ser>
        <c:ser>
          <c:idx val="3"/>
          <c:order val="3"/>
          <c:tx>
            <c:strRef>
              <c:f>Plan1!$I$75</c:f>
              <c:strCache>
                <c:ptCount val="1"/>
                <c:pt idx="0">
                  <c:v>Mercado Internacional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Plan1!$I$76:$I$87</c:f>
              <c:numCache>
                <c:formatCode>General</c:formatCode>
                <c:ptCount val="12"/>
                <c:pt idx="4">
                  <c:v>69.3</c:v>
                </c:pt>
                <c:pt idx="5">
                  <c:v>76.799713178799891</c:v>
                </c:pt>
                <c:pt idx="6">
                  <c:v>78.417835546918994</c:v>
                </c:pt>
                <c:pt idx="7">
                  <c:v>79.891320779668945</c:v>
                </c:pt>
                <c:pt idx="8">
                  <c:v>79.485722317865054</c:v>
                </c:pt>
                <c:pt idx="9">
                  <c:v>79.825737359252656</c:v>
                </c:pt>
                <c:pt idx="10">
                  <c:v>78.714145782846018</c:v>
                </c:pt>
                <c:pt idx="11">
                  <c:v>79.002046842623912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BD8-42AF-A74F-9D93B3251953}"/>
            </c:ext>
          </c:extLst>
        </c:ser>
        <c:ser>
          <c:idx val="4"/>
          <c:order val="4"/>
          <c:tx>
            <c:strRef>
              <c:f>Plan1!$J$75</c:f>
              <c:strCache>
                <c:ptCount val="1"/>
                <c:pt idx="0">
                  <c:v>Média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FFFF00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3.42732221561153E-2"/>
                  <c:y val="5.7478002325843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D8-42AF-A74F-9D93B3251953}"/>
                </c:ext>
              </c:extLst>
            </c:dLbl>
            <c:dLbl>
              <c:idx val="5"/>
              <c:layout>
                <c:manualLayout>
                  <c:x val="-2.2032785671788405E-2"/>
                  <c:y val="5.7478002325844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D8-42AF-A74F-9D93B3251953}"/>
                </c:ext>
              </c:extLst>
            </c:dLbl>
            <c:dLbl>
              <c:idx val="6"/>
              <c:layout>
                <c:manualLayout>
                  <c:x val="-1.9584698374923028E-2"/>
                  <c:y val="5.2003906866239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D8-42AF-A74F-9D93B3251953}"/>
                </c:ext>
              </c:extLst>
            </c:dLbl>
            <c:dLbl>
              <c:idx val="7"/>
              <c:layout>
                <c:manualLayout>
                  <c:x val="-1.591256742962496E-2"/>
                  <c:y val="2.4633429568218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D8-42AF-A74F-9D93B3251953}"/>
                </c:ext>
              </c:extLst>
            </c:dLbl>
            <c:dLbl>
              <c:idx val="8"/>
              <c:layout>
                <c:manualLayout>
                  <c:x val="-1.8360654726490427E-2"/>
                  <c:y val="2.7370477298020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D8-42AF-A74F-9D93B3251953}"/>
                </c:ext>
              </c:extLst>
            </c:dLbl>
            <c:dLbl>
              <c:idx val="9"/>
              <c:layout>
                <c:manualLayout>
                  <c:x val="-2.0808742023355718E-2"/>
                  <c:y val="3.2844572757625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D8-42AF-A74F-9D93B3251953}"/>
                </c:ext>
              </c:extLst>
            </c:dLbl>
            <c:dLbl>
              <c:idx val="10"/>
              <c:layout>
                <c:manualLayout>
                  <c:x val="-3.0601091210817229E-2"/>
                  <c:y val="4.3792763676833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D8-42AF-A74F-9D93B3251953}"/>
                </c:ext>
              </c:extLst>
            </c:dLbl>
            <c:dLbl>
              <c:idx val="11"/>
              <c:layout>
                <c:manualLayout>
                  <c:x val="-2.3256829320221276E-2"/>
                  <c:y val="4.3792763676833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D8-42AF-A74F-9D93B325195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Plan1!$E$76:$E$87</c:f>
              <c:strCache>
                <c:ptCount val="12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  <c:pt idx="6">
                  <c:v>Set</c:v>
                </c:pt>
                <c:pt idx="7">
                  <c:v>Out</c:v>
                </c:pt>
                <c:pt idx="8">
                  <c:v>Nov</c:v>
                </c:pt>
                <c:pt idx="9">
                  <c:v>Dez</c:v>
                </c:pt>
                <c:pt idx="10">
                  <c:v>Jan</c:v>
                </c:pt>
                <c:pt idx="11">
                  <c:v>Fev</c:v>
                </c:pt>
              </c:strCache>
            </c:strRef>
          </c:cat>
          <c:val>
            <c:numRef>
              <c:f>Plan1!$J$76:$J$87</c:f>
              <c:numCache>
                <c:formatCode>General</c:formatCode>
                <c:ptCount val="12"/>
                <c:pt idx="0">
                  <c:v>86.29</c:v>
                </c:pt>
                <c:pt idx="1">
                  <c:v>87.22</c:v>
                </c:pt>
                <c:pt idx="2">
                  <c:v>83.002499999999998</c:v>
                </c:pt>
                <c:pt idx="3">
                  <c:v>73.42</c:v>
                </c:pt>
                <c:pt idx="4">
                  <c:v>69.3</c:v>
                </c:pt>
                <c:pt idx="5">
                  <c:v>74.167542509848445</c:v>
                </c:pt>
                <c:pt idx="6">
                  <c:v>76.856446410345299</c:v>
                </c:pt>
                <c:pt idx="7">
                  <c:v>78.803026772693414</c:v>
                </c:pt>
                <c:pt idx="8">
                  <c:v>79.834064602480083</c:v>
                </c:pt>
                <c:pt idx="9">
                  <c:v>79.883246780859693</c:v>
                </c:pt>
                <c:pt idx="10">
                  <c:v>79.138446774276474</c:v>
                </c:pt>
                <c:pt idx="11">
                  <c:v>77.763334809122526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9BD8-42AF-A74F-9D93B32519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4543391"/>
        <c:axId val="1334550463"/>
      </c:lineChart>
      <c:catAx>
        <c:axId val="133454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4550463"/>
        <c:crosses val="autoZero"/>
        <c:auto val="1"/>
        <c:lblAlgn val="ctr"/>
        <c:lblOffset val="100"/>
        <c:noMultiLvlLbl val="0"/>
      </c:catAx>
      <c:valAx>
        <c:axId val="1334550463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R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34543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88700197687871"/>
          <c:y val="3.5643257940240078E-2"/>
          <c:w val="0.88511299802312127"/>
          <c:h val="6.9342134414474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283BB-5B98-4F37-8A0B-76763C64EC06}" type="datetimeFigureOut">
              <a:rPr lang="pt-BR" smtClean="0"/>
              <a:t>09/07/2021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C737B-2AFA-49EF-B2DE-4195CDEA50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34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A1676-F1E2-4279-8A79-B295574519F2}" type="slidenum">
              <a:rPr lang="pt-BR"/>
              <a:pPr/>
              <a:t>27</a:t>
            </a:fld>
            <a:endParaRPr lang="pt-BR" dirty="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343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A1676-F1E2-4279-8A79-B295574519F2}" type="slidenum">
              <a:rPr lang="pt-BR"/>
              <a:pPr/>
              <a:t>32</a:t>
            </a:fld>
            <a:endParaRPr lang="pt-BR" dirty="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244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46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67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26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19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B240-F9B7-F644-9804-B66183B4D374}" type="datetimeFigureOut">
              <a:rPr lang="pt-BR" smtClean="0"/>
              <a:t>09/07/2021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691E-056A-3549-8153-C3BF71A8B4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85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6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06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40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84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026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72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2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36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325B1-DFB1-4A9D-BF76-D6F3318B38A0}" type="datetimeFigureOut">
              <a:rPr lang="pt-BR" smtClean="0"/>
              <a:t>09/07/2021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B0EDE-21E2-4E08-A531-4129BB40CB38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6A76D8A-BF11-43F5-917C-88D7879FD1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m 12" descr="Gráfico&#10;&#10;Descrição gerada automaticamente">
            <a:extLst>
              <a:ext uri="{FF2B5EF4-FFF2-40B4-BE49-F238E27FC236}">
                <a16:creationId xmlns:a16="http://schemas.microsoft.com/office/drawing/2014/main" id="{DDCEA06E-1FAC-4245-81A4-C2475C7525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Imagem 14" descr="Gráfico&#10;&#10;Descrição gerada automaticamente">
            <a:extLst>
              <a:ext uri="{FF2B5EF4-FFF2-40B4-BE49-F238E27FC236}">
                <a16:creationId xmlns:a16="http://schemas.microsoft.com/office/drawing/2014/main" id="{B3468405-13A6-4056-B69D-A9932098919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hart" Target="../charts/chart3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46.svg"/><Relationship Id="rId5" Type="http://schemas.openxmlformats.org/officeDocument/2006/relationships/image" Target="../media/image4.jpeg"/><Relationship Id="rId10" Type="http://schemas.openxmlformats.org/officeDocument/2006/relationships/image" Target="../media/image45.png"/><Relationship Id="rId4" Type="http://schemas.openxmlformats.org/officeDocument/2006/relationships/chart" Target="../charts/chart4.xml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elcio@safras.com.br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864070C-CB32-44C5-A64E-DC214FE03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60"/>
          <a:stretch/>
        </p:blipFill>
        <p:spPr>
          <a:xfrm>
            <a:off x="0" y="-35980"/>
            <a:ext cx="9144000" cy="689398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4A73128-8A19-46D6-B603-2B9CDBFF4993}"/>
              </a:ext>
            </a:extLst>
          </p:cNvPr>
          <p:cNvSpPr txBox="1"/>
          <p:nvPr/>
        </p:nvSpPr>
        <p:spPr>
          <a:xfrm>
            <a:off x="2191936" y="1895485"/>
            <a:ext cx="4572000" cy="7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5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Corpo"/>
              </a:rPr>
              <a:t>ARROZ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72BC1E-2B1C-48DF-B6D0-1A5C04402635}"/>
              </a:ext>
            </a:extLst>
          </p:cNvPr>
          <p:cNvSpPr txBox="1"/>
          <p:nvPr/>
        </p:nvSpPr>
        <p:spPr>
          <a:xfrm>
            <a:off x="1364343" y="3315878"/>
            <a:ext cx="6227186" cy="976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Calibri Corpo"/>
              </a:rPr>
              <a:t>PERSPECTIVAS DE MERCADO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</a:pPr>
            <a:endParaRPr lang="pt-BR" sz="1000" b="1" dirty="0">
              <a:solidFill>
                <a:schemeClr val="bg2">
                  <a:lumMod val="25000"/>
                </a:schemeClr>
              </a:solidFill>
              <a:latin typeface="Calibri Corpo"/>
            </a:endParaRPr>
          </a:p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Calibri Corpo"/>
              </a:rPr>
              <a:t>2º SEMESTRE </a:t>
            </a:r>
          </a:p>
        </p:txBody>
      </p:sp>
      <p:pic>
        <p:nvPicPr>
          <p:cNvPr id="11" name="Imagem 10" descr="Uma imagem contendo grama, verde, frente, vista&#10;&#10;Descrição gerada automaticamente">
            <a:extLst>
              <a:ext uri="{FF2B5EF4-FFF2-40B4-BE49-F238E27FC236}">
                <a16:creationId xmlns:a16="http://schemas.microsoft.com/office/drawing/2014/main" id="{ACAB532E-7C24-4D74-8ADF-D478BDBE1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1691103"/>
            <a:ext cx="593669" cy="59366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AED761B-C573-42BF-80C3-2FE33FB29F4E}"/>
              </a:ext>
            </a:extLst>
          </p:cNvPr>
          <p:cNvSpPr txBox="1"/>
          <p:nvPr/>
        </p:nvSpPr>
        <p:spPr>
          <a:xfrm>
            <a:off x="1778000" y="4963249"/>
            <a:ext cx="5399872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00B050"/>
                </a:solidFill>
                <a:latin typeface="Calibri Corpo"/>
              </a:rPr>
              <a:t>SINDARROZ-SC</a:t>
            </a:r>
          </a:p>
        </p:txBody>
      </p:sp>
      <p:pic>
        <p:nvPicPr>
          <p:cNvPr id="17" name="Imagem 16" descr="Uma imagem contendo grama, verde, frente, vista&#10;&#10;Descrição gerada automaticamente">
            <a:extLst>
              <a:ext uri="{FF2B5EF4-FFF2-40B4-BE49-F238E27FC236}">
                <a16:creationId xmlns:a16="http://schemas.microsoft.com/office/drawing/2014/main" id="{0E02F05D-8A32-40C3-B1F3-FFC25456D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44" y="3094778"/>
            <a:ext cx="439639" cy="439639"/>
          </a:xfrm>
          <a:prstGeom prst="rect">
            <a:avLst/>
          </a:prstGeom>
        </p:spPr>
      </p:pic>
      <p:pic>
        <p:nvPicPr>
          <p:cNvPr id="18" name="Imagem 17" descr="Uma imagem contendo grama, verde, frente, vista&#10;&#10;Descrição gerada automaticamente">
            <a:extLst>
              <a:ext uri="{FF2B5EF4-FFF2-40B4-BE49-F238E27FC236}">
                <a16:creationId xmlns:a16="http://schemas.microsoft.com/office/drawing/2014/main" id="{8CF708C5-7F8A-46AD-89B6-7FF220D5E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86" y="4308929"/>
            <a:ext cx="350155" cy="350155"/>
          </a:xfrm>
          <a:prstGeom prst="rect">
            <a:avLst/>
          </a:prstGeom>
        </p:spPr>
      </p:pic>
      <p:pic>
        <p:nvPicPr>
          <p:cNvPr id="19" name="Imagem 18" descr="Uma imagem contendo grama, verde, frente, vista&#10;&#10;Descrição gerada automaticamente">
            <a:extLst>
              <a:ext uri="{FF2B5EF4-FFF2-40B4-BE49-F238E27FC236}">
                <a16:creationId xmlns:a16="http://schemas.microsoft.com/office/drawing/2014/main" id="{82054112-5C94-45C1-9184-D2552AF16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209" y="5355318"/>
            <a:ext cx="261709" cy="2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0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71">
            <a:extLst>
              <a:ext uri="{FF2B5EF4-FFF2-40B4-BE49-F238E27FC236}">
                <a16:creationId xmlns:a16="http://schemas.microsoft.com/office/drawing/2014/main" id="{7E52F129-4B0C-464D-A8D1-661912AC093B}"/>
              </a:ext>
            </a:extLst>
          </p:cNvPr>
          <p:cNvSpPr/>
          <p:nvPr/>
        </p:nvSpPr>
        <p:spPr bwMode="auto">
          <a:xfrm>
            <a:off x="2137796" y="928345"/>
            <a:ext cx="878423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17/18</a:t>
            </a:r>
          </a:p>
        </p:txBody>
      </p:sp>
      <p:sp>
        <p:nvSpPr>
          <p:cNvPr id="3" name="Retângulo de cantos arredondados 122">
            <a:extLst>
              <a:ext uri="{FF2B5EF4-FFF2-40B4-BE49-F238E27FC236}">
                <a16:creationId xmlns:a16="http://schemas.microsoft.com/office/drawing/2014/main" id="{C468338A-8218-4F5A-93BD-6AF5EAF31AA1}"/>
              </a:ext>
            </a:extLst>
          </p:cNvPr>
          <p:cNvSpPr/>
          <p:nvPr/>
        </p:nvSpPr>
        <p:spPr bwMode="auto">
          <a:xfrm>
            <a:off x="3433940" y="928345"/>
            <a:ext cx="806449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18/19</a:t>
            </a:r>
          </a:p>
        </p:txBody>
      </p:sp>
      <p:sp>
        <p:nvSpPr>
          <p:cNvPr id="4" name="Retângulo de cantos arredondados 124">
            <a:extLst>
              <a:ext uri="{FF2B5EF4-FFF2-40B4-BE49-F238E27FC236}">
                <a16:creationId xmlns:a16="http://schemas.microsoft.com/office/drawing/2014/main" id="{63945777-4478-4A13-BF70-F55186EAA793}"/>
              </a:ext>
            </a:extLst>
          </p:cNvPr>
          <p:cNvSpPr/>
          <p:nvPr/>
        </p:nvSpPr>
        <p:spPr bwMode="auto">
          <a:xfrm>
            <a:off x="5882212" y="928345"/>
            <a:ext cx="1142692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20/21 (B)</a:t>
            </a:r>
          </a:p>
        </p:txBody>
      </p:sp>
      <p:sp>
        <p:nvSpPr>
          <p:cNvPr id="5" name="Retângulo de cantos arredondados 125">
            <a:extLst>
              <a:ext uri="{FF2B5EF4-FFF2-40B4-BE49-F238E27FC236}">
                <a16:creationId xmlns:a16="http://schemas.microsoft.com/office/drawing/2014/main" id="{2E8B7750-9088-40A2-8CE1-7131FE8C799B}"/>
              </a:ext>
            </a:extLst>
          </p:cNvPr>
          <p:cNvSpPr/>
          <p:nvPr/>
        </p:nvSpPr>
        <p:spPr bwMode="auto">
          <a:xfrm>
            <a:off x="8371048" y="928345"/>
            <a:ext cx="607508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A-B</a:t>
            </a:r>
          </a:p>
        </p:txBody>
      </p:sp>
      <p:sp>
        <p:nvSpPr>
          <p:cNvPr id="6" name="Retângulo de cantos arredondados 73">
            <a:extLst>
              <a:ext uri="{FF2B5EF4-FFF2-40B4-BE49-F238E27FC236}">
                <a16:creationId xmlns:a16="http://schemas.microsoft.com/office/drawing/2014/main" id="{A1A4C617-8B9E-4CE8-886F-A44D38D62892}"/>
              </a:ext>
            </a:extLst>
          </p:cNvPr>
          <p:cNvSpPr/>
          <p:nvPr/>
        </p:nvSpPr>
        <p:spPr bwMode="auto">
          <a:xfrm>
            <a:off x="265588" y="1435546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Estoques Iniciais</a:t>
            </a:r>
          </a:p>
        </p:txBody>
      </p:sp>
      <p:sp>
        <p:nvSpPr>
          <p:cNvPr id="7" name="Retângulo de cantos arredondados 78">
            <a:extLst>
              <a:ext uri="{FF2B5EF4-FFF2-40B4-BE49-F238E27FC236}">
                <a16:creationId xmlns:a16="http://schemas.microsoft.com/office/drawing/2014/main" id="{6B48A778-0CF6-488E-9306-FFE5F9F5A24F}"/>
              </a:ext>
            </a:extLst>
          </p:cNvPr>
          <p:cNvSpPr/>
          <p:nvPr/>
        </p:nvSpPr>
        <p:spPr bwMode="auto">
          <a:xfrm>
            <a:off x="2137797" y="1435546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221</a:t>
            </a:r>
          </a:p>
        </p:txBody>
      </p:sp>
      <p:sp>
        <p:nvSpPr>
          <p:cNvPr id="8" name="Retângulo de cantos arredondados 126">
            <a:extLst>
              <a:ext uri="{FF2B5EF4-FFF2-40B4-BE49-F238E27FC236}">
                <a16:creationId xmlns:a16="http://schemas.microsoft.com/office/drawing/2014/main" id="{FEA8D542-63E5-4A4B-8461-2964739CD3F3}"/>
              </a:ext>
            </a:extLst>
          </p:cNvPr>
          <p:cNvSpPr/>
          <p:nvPr/>
        </p:nvSpPr>
        <p:spPr bwMode="auto">
          <a:xfrm>
            <a:off x="3433940" y="1435546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241</a:t>
            </a:r>
          </a:p>
        </p:txBody>
      </p:sp>
      <p:sp>
        <p:nvSpPr>
          <p:cNvPr id="9" name="Retângulo de cantos arredondados 127">
            <a:extLst>
              <a:ext uri="{FF2B5EF4-FFF2-40B4-BE49-F238E27FC236}">
                <a16:creationId xmlns:a16="http://schemas.microsoft.com/office/drawing/2014/main" id="{D201EF0F-6246-4049-AF1C-45DF6A0AEAE0}"/>
              </a:ext>
            </a:extLst>
          </p:cNvPr>
          <p:cNvSpPr/>
          <p:nvPr/>
        </p:nvSpPr>
        <p:spPr bwMode="auto">
          <a:xfrm>
            <a:off x="4687704" y="1435546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260</a:t>
            </a:r>
          </a:p>
        </p:txBody>
      </p:sp>
      <p:sp>
        <p:nvSpPr>
          <p:cNvPr id="10" name="Retângulo de cantos arredondados 128">
            <a:extLst>
              <a:ext uri="{FF2B5EF4-FFF2-40B4-BE49-F238E27FC236}">
                <a16:creationId xmlns:a16="http://schemas.microsoft.com/office/drawing/2014/main" id="{CCD2708C-66D8-4E97-A823-FD991CF8253B}"/>
              </a:ext>
            </a:extLst>
          </p:cNvPr>
          <p:cNvSpPr/>
          <p:nvPr/>
        </p:nvSpPr>
        <p:spPr bwMode="auto">
          <a:xfrm>
            <a:off x="6032975" y="1435546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261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tângulo de cantos arredondados 129">
            <a:extLst>
              <a:ext uri="{FF2B5EF4-FFF2-40B4-BE49-F238E27FC236}">
                <a16:creationId xmlns:a16="http://schemas.microsoft.com/office/drawing/2014/main" id="{01C6DD39-CD5F-492F-921E-88A85B3C028F}"/>
              </a:ext>
            </a:extLst>
          </p:cNvPr>
          <p:cNvSpPr/>
          <p:nvPr/>
        </p:nvSpPr>
        <p:spPr bwMode="auto">
          <a:xfrm>
            <a:off x="8371048" y="1435546"/>
            <a:ext cx="607508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-3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Retângulo de cantos arredondados 130">
            <a:extLst>
              <a:ext uri="{FF2B5EF4-FFF2-40B4-BE49-F238E27FC236}">
                <a16:creationId xmlns:a16="http://schemas.microsoft.com/office/drawing/2014/main" id="{A8A4F921-3E79-4FAB-80CB-E07B55D57892}"/>
              </a:ext>
            </a:extLst>
          </p:cNvPr>
          <p:cNvSpPr/>
          <p:nvPr/>
        </p:nvSpPr>
        <p:spPr bwMode="auto">
          <a:xfrm>
            <a:off x="265588" y="1852602"/>
            <a:ext cx="1656184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Produção</a:t>
            </a:r>
          </a:p>
        </p:txBody>
      </p:sp>
      <p:sp>
        <p:nvSpPr>
          <p:cNvPr id="13" name="Retângulo de cantos arredondados 131">
            <a:extLst>
              <a:ext uri="{FF2B5EF4-FFF2-40B4-BE49-F238E27FC236}">
                <a16:creationId xmlns:a16="http://schemas.microsoft.com/office/drawing/2014/main" id="{67B6E31C-A186-4440-AAB7-92ACBCBE1082}"/>
              </a:ext>
            </a:extLst>
          </p:cNvPr>
          <p:cNvSpPr/>
          <p:nvPr/>
        </p:nvSpPr>
        <p:spPr bwMode="auto">
          <a:xfrm>
            <a:off x="2137797" y="1852602"/>
            <a:ext cx="878423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727</a:t>
            </a:r>
          </a:p>
        </p:txBody>
      </p:sp>
      <p:sp>
        <p:nvSpPr>
          <p:cNvPr id="14" name="Retângulo de cantos arredondados 132">
            <a:extLst>
              <a:ext uri="{FF2B5EF4-FFF2-40B4-BE49-F238E27FC236}">
                <a16:creationId xmlns:a16="http://schemas.microsoft.com/office/drawing/2014/main" id="{EC309570-EF4C-4D50-AD4F-6E6597E907E1}"/>
              </a:ext>
            </a:extLst>
          </p:cNvPr>
          <p:cNvSpPr/>
          <p:nvPr/>
        </p:nvSpPr>
        <p:spPr bwMode="auto">
          <a:xfrm>
            <a:off x="3433940" y="1852602"/>
            <a:ext cx="806449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731</a:t>
            </a:r>
          </a:p>
        </p:txBody>
      </p:sp>
      <p:sp>
        <p:nvSpPr>
          <p:cNvPr id="15" name="Retângulo de cantos arredondados 133">
            <a:extLst>
              <a:ext uri="{FF2B5EF4-FFF2-40B4-BE49-F238E27FC236}">
                <a16:creationId xmlns:a16="http://schemas.microsoft.com/office/drawing/2014/main" id="{B60396B1-B924-42B9-A107-299D6E372A77}"/>
              </a:ext>
            </a:extLst>
          </p:cNvPr>
          <p:cNvSpPr/>
          <p:nvPr/>
        </p:nvSpPr>
        <p:spPr bwMode="auto">
          <a:xfrm>
            <a:off x="4687704" y="1852602"/>
            <a:ext cx="887897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731</a:t>
            </a:r>
          </a:p>
        </p:txBody>
      </p:sp>
      <p:sp>
        <p:nvSpPr>
          <p:cNvPr id="16" name="Retângulo de cantos arredondados 134">
            <a:extLst>
              <a:ext uri="{FF2B5EF4-FFF2-40B4-BE49-F238E27FC236}">
                <a16:creationId xmlns:a16="http://schemas.microsoft.com/office/drawing/2014/main" id="{22BCBBBC-82A3-42C9-82C5-4A1BCCF73AA3}"/>
              </a:ext>
            </a:extLst>
          </p:cNvPr>
          <p:cNvSpPr/>
          <p:nvPr/>
        </p:nvSpPr>
        <p:spPr bwMode="auto">
          <a:xfrm>
            <a:off x="6032975" y="1852602"/>
            <a:ext cx="841166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740</a:t>
            </a:r>
          </a:p>
        </p:txBody>
      </p:sp>
      <p:sp>
        <p:nvSpPr>
          <p:cNvPr id="17" name="Retângulo de cantos arredondados 135">
            <a:extLst>
              <a:ext uri="{FF2B5EF4-FFF2-40B4-BE49-F238E27FC236}">
                <a16:creationId xmlns:a16="http://schemas.microsoft.com/office/drawing/2014/main" id="{5C50A0E3-065C-4659-8C34-A518C6AD4F39}"/>
              </a:ext>
            </a:extLst>
          </p:cNvPr>
          <p:cNvSpPr/>
          <p:nvPr/>
        </p:nvSpPr>
        <p:spPr bwMode="auto">
          <a:xfrm>
            <a:off x="8371048" y="1852602"/>
            <a:ext cx="607508" cy="3571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+</a:t>
            </a: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3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8" name="Retângulo de cantos arredondados 136">
            <a:extLst>
              <a:ext uri="{FF2B5EF4-FFF2-40B4-BE49-F238E27FC236}">
                <a16:creationId xmlns:a16="http://schemas.microsoft.com/office/drawing/2014/main" id="{9EE76820-5207-479C-83B2-064AFAF5E7A3}"/>
              </a:ext>
            </a:extLst>
          </p:cNvPr>
          <p:cNvSpPr/>
          <p:nvPr/>
        </p:nvSpPr>
        <p:spPr bwMode="auto">
          <a:xfrm>
            <a:off x="265588" y="2303993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Importação</a:t>
            </a:r>
          </a:p>
        </p:txBody>
      </p:sp>
      <p:sp>
        <p:nvSpPr>
          <p:cNvPr id="19" name="Retângulo de cantos arredondados 137">
            <a:extLst>
              <a:ext uri="{FF2B5EF4-FFF2-40B4-BE49-F238E27FC236}">
                <a16:creationId xmlns:a16="http://schemas.microsoft.com/office/drawing/2014/main" id="{77C1EE38-D8A5-49E8-8F8D-6D7C55EE5120}"/>
              </a:ext>
            </a:extLst>
          </p:cNvPr>
          <p:cNvSpPr/>
          <p:nvPr/>
        </p:nvSpPr>
        <p:spPr bwMode="auto">
          <a:xfrm>
            <a:off x="2137797" y="2303993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69</a:t>
            </a:r>
          </a:p>
        </p:txBody>
      </p:sp>
      <p:sp>
        <p:nvSpPr>
          <p:cNvPr id="20" name="Retângulo de cantos arredondados 138">
            <a:extLst>
              <a:ext uri="{FF2B5EF4-FFF2-40B4-BE49-F238E27FC236}">
                <a16:creationId xmlns:a16="http://schemas.microsoft.com/office/drawing/2014/main" id="{85271AAC-F95D-4CFE-B454-972DCFAB0415}"/>
              </a:ext>
            </a:extLst>
          </p:cNvPr>
          <p:cNvSpPr/>
          <p:nvPr/>
        </p:nvSpPr>
        <p:spPr bwMode="auto">
          <a:xfrm>
            <a:off x="3433940" y="2303993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65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tângulo de cantos arredondados 139">
            <a:extLst>
              <a:ext uri="{FF2B5EF4-FFF2-40B4-BE49-F238E27FC236}">
                <a16:creationId xmlns:a16="http://schemas.microsoft.com/office/drawing/2014/main" id="{0C215068-C381-42A8-9785-84C4EEC51910}"/>
              </a:ext>
            </a:extLst>
          </p:cNvPr>
          <p:cNvSpPr/>
          <p:nvPr/>
        </p:nvSpPr>
        <p:spPr bwMode="auto">
          <a:xfrm>
            <a:off x="4687704" y="2303993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1300" b="1" dirty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tângulo de cantos arredondados 140">
            <a:extLst>
              <a:ext uri="{FF2B5EF4-FFF2-40B4-BE49-F238E27FC236}">
                <a16:creationId xmlns:a16="http://schemas.microsoft.com/office/drawing/2014/main" id="{2C1AB0F9-F5BC-4B3E-9BDE-AC800AE6CECF}"/>
              </a:ext>
            </a:extLst>
          </p:cNvPr>
          <p:cNvSpPr/>
          <p:nvPr/>
        </p:nvSpPr>
        <p:spPr bwMode="auto">
          <a:xfrm>
            <a:off x="6032975" y="2303993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65</a:t>
            </a:r>
          </a:p>
        </p:txBody>
      </p:sp>
      <p:sp>
        <p:nvSpPr>
          <p:cNvPr id="23" name="Retângulo de cantos arredondados 141">
            <a:extLst>
              <a:ext uri="{FF2B5EF4-FFF2-40B4-BE49-F238E27FC236}">
                <a16:creationId xmlns:a16="http://schemas.microsoft.com/office/drawing/2014/main" id="{B8464CDA-25C2-4C53-959B-6E2160A94180}"/>
              </a:ext>
            </a:extLst>
          </p:cNvPr>
          <p:cNvSpPr/>
          <p:nvPr/>
        </p:nvSpPr>
        <p:spPr bwMode="auto">
          <a:xfrm>
            <a:off x="8371048" y="2303993"/>
            <a:ext cx="607508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-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tângulo de cantos arredondados 142">
            <a:extLst>
              <a:ext uri="{FF2B5EF4-FFF2-40B4-BE49-F238E27FC236}">
                <a16:creationId xmlns:a16="http://schemas.microsoft.com/office/drawing/2014/main" id="{D2D6A25C-4FCA-49A8-A29F-41F4E6BA2FF6}"/>
              </a:ext>
            </a:extLst>
          </p:cNvPr>
          <p:cNvSpPr/>
          <p:nvPr/>
        </p:nvSpPr>
        <p:spPr bwMode="auto">
          <a:xfrm>
            <a:off x="265588" y="2720485"/>
            <a:ext cx="1656184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Oferta Total</a:t>
            </a:r>
          </a:p>
        </p:txBody>
      </p:sp>
      <p:sp>
        <p:nvSpPr>
          <p:cNvPr id="25" name="Retângulo de cantos arredondados 143">
            <a:extLst>
              <a:ext uri="{FF2B5EF4-FFF2-40B4-BE49-F238E27FC236}">
                <a16:creationId xmlns:a16="http://schemas.microsoft.com/office/drawing/2014/main" id="{C4044C55-0712-41D1-91A6-2E11ED831618}"/>
              </a:ext>
            </a:extLst>
          </p:cNvPr>
          <p:cNvSpPr/>
          <p:nvPr/>
        </p:nvSpPr>
        <p:spPr bwMode="auto">
          <a:xfrm>
            <a:off x="2137797" y="2720485"/>
            <a:ext cx="878423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1.017</a:t>
            </a:r>
          </a:p>
        </p:txBody>
      </p:sp>
      <p:sp>
        <p:nvSpPr>
          <p:cNvPr id="26" name="Retângulo de cantos arredondados 144">
            <a:extLst>
              <a:ext uri="{FF2B5EF4-FFF2-40B4-BE49-F238E27FC236}">
                <a16:creationId xmlns:a16="http://schemas.microsoft.com/office/drawing/2014/main" id="{AE7661A4-0CEE-4EB8-AC80-CFCFC9DC29E7}"/>
              </a:ext>
            </a:extLst>
          </p:cNvPr>
          <p:cNvSpPr/>
          <p:nvPr/>
        </p:nvSpPr>
        <p:spPr bwMode="auto">
          <a:xfrm>
            <a:off x="3433940" y="2720485"/>
            <a:ext cx="806449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1.037</a:t>
            </a:r>
          </a:p>
        </p:txBody>
      </p:sp>
      <p:sp>
        <p:nvSpPr>
          <p:cNvPr id="27" name="Retângulo de cantos arredondados 145">
            <a:extLst>
              <a:ext uri="{FF2B5EF4-FFF2-40B4-BE49-F238E27FC236}">
                <a16:creationId xmlns:a16="http://schemas.microsoft.com/office/drawing/2014/main" id="{05D4D614-85DF-4DDE-BE37-59D959D8276C}"/>
              </a:ext>
            </a:extLst>
          </p:cNvPr>
          <p:cNvSpPr/>
          <p:nvPr/>
        </p:nvSpPr>
        <p:spPr bwMode="auto">
          <a:xfrm>
            <a:off x="4687704" y="2720485"/>
            <a:ext cx="887897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1.053</a:t>
            </a:r>
          </a:p>
        </p:txBody>
      </p:sp>
      <p:sp>
        <p:nvSpPr>
          <p:cNvPr id="28" name="Retângulo de cantos arredondados 146">
            <a:extLst>
              <a:ext uri="{FF2B5EF4-FFF2-40B4-BE49-F238E27FC236}">
                <a16:creationId xmlns:a16="http://schemas.microsoft.com/office/drawing/2014/main" id="{B1E4BF8F-8E51-46E1-8C71-342589E982FE}"/>
              </a:ext>
            </a:extLst>
          </p:cNvPr>
          <p:cNvSpPr/>
          <p:nvPr/>
        </p:nvSpPr>
        <p:spPr bwMode="auto">
          <a:xfrm>
            <a:off x="6032975" y="2736041"/>
            <a:ext cx="841166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1.066</a:t>
            </a:r>
          </a:p>
        </p:txBody>
      </p:sp>
      <p:sp>
        <p:nvSpPr>
          <p:cNvPr id="29" name="Retângulo de cantos arredondados 147">
            <a:extLst>
              <a:ext uri="{FF2B5EF4-FFF2-40B4-BE49-F238E27FC236}">
                <a16:creationId xmlns:a16="http://schemas.microsoft.com/office/drawing/2014/main" id="{742C2D2E-6E19-4557-98C4-8E51124E33A3}"/>
              </a:ext>
            </a:extLst>
          </p:cNvPr>
          <p:cNvSpPr/>
          <p:nvPr/>
        </p:nvSpPr>
        <p:spPr bwMode="auto">
          <a:xfrm>
            <a:off x="8371048" y="2720485"/>
            <a:ext cx="607508" cy="3643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-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tângulo de cantos arredondados 160">
            <a:extLst>
              <a:ext uri="{FF2B5EF4-FFF2-40B4-BE49-F238E27FC236}">
                <a16:creationId xmlns:a16="http://schemas.microsoft.com/office/drawing/2014/main" id="{A6840BE2-CAB5-4384-9D29-8D386DCE7BB7}"/>
              </a:ext>
            </a:extLst>
          </p:cNvPr>
          <p:cNvSpPr/>
          <p:nvPr/>
        </p:nvSpPr>
        <p:spPr bwMode="auto">
          <a:xfrm>
            <a:off x="265588" y="4125037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Exportação</a:t>
            </a:r>
          </a:p>
        </p:txBody>
      </p:sp>
      <p:sp>
        <p:nvSpPr>
          <p:cNvPr id="31" name="Retângulo de cantos arredondados 161">
            <a:extLst>
              <a:ext uri="{FF2B5EF4-FFF2-40B4-BE49-F238E27FC236}">
                <a16:creationId xmlns:a16="http://schemas.microsoft.com/office/drawing/2014/main" id="{025017A2-226E-48C9-AA6B-4057B723070D}"/>
              </a:ext>
            </a:extLst>
          </p:cNvPr>
          <p:cNvSpPr/>
          <p:nvPr/>
        </p:nvSpPr>
        <p:spPr bwMode="auto">
          <a:xfrm>
            <a:off x="2137797" y="4125037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70</a:t>
            </a:r>
          </a:p>
        </p:txBody>
      </p:sp>
      <p:sp>
        <p:nvSpPr>
          <p:cNvPr id="32" name="Retângulo de cantos arredondados 162">
            <a:extLst>
              <a:ext uri="{FF2B5EF4-FFF2-40B4-BE49-F238E27FC236}">
                <a16:creationId xmlns:a16="http://schemas.microsoft.com/office/drawing/2014/main" id="{8FA6B78F-4DFE-48BA-9F47-118DD1D2B73F}"/>
              </a:ext>
            </a:extLst>
          </p:cNvPr>
          <p:cNvSpPr/>
          <p:nvPr/>
        </p:nvSpPr>
        <p:spPr bwMode="auto">
          <a:xfrm>
            <a:off x="3433940" y="4125037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65</a:t>
            </a:r>
          </a:p>
        </p:txBody>
      </p:sp>
      <p:sp>
        <p:nvSpPr>
          <p:cNvPr id="33" name="Retângulo de cantos arredondados 163">
            <a:extLst>
              <a:ext uri="{FF2B5EF4-FFF2-40B4-BE49-F238E27FC236}">
                <a16:creationId xmlns:a16="http://schemas.microsoft.com/office/drawing/2014/main" id="{7525E95A-6985-475F-9DB4-B60B0B140C77}"/>
              </a:ext>
            </a:extLst>
          </p:cNvPr>
          <p:cNvSpPr/>
          <p:nvPr/>
        </p:nvSpPr>
        <p:spPr bwMode="auto">
          <a:xfrm>
            <a:off x="4687704" y="4125037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64</a:t>
            </a:r>
          </a:p>
        </p:txBody>
      </p:sp>
      <p:sp>
        <p:nvSpPr>
          <p:cNvPr id="34" name="Retângulo de cantos arredondados 164">
            <a:extLst>
              <a:ext uri="{FF2B5EF4-FFF2-40B4-BE49-F238E27FC236}">
                <a16:creationId xmlns:a16="http://schemas.microsoft.com/office/drawing/2014/main" id="{B607BE1F-3B9E-4907-95E0-AF8DE8CBF0D6}"/>
              </a:ext>
            </a:extLst>
          </p:cNvPr>
          <p:cNvSpPr/>
          <p:nvPr/>
        </p:nvSpPr>
        <p:spPr bwMode="auto">
          <a:xfrm>
            <a:off x="6032975" y="4125037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68</a:t>
            </a:r>
          </a:p>
        </p:txBody>
      </p:sp>
      <p:sp>
        <p:nvSpPr>
          <p:cNvPr id="35" name="Retângulo de cantos arredondados 165">
            <a:extLst>
              <a:ext uri="{FF2B5EF4-FFF2-40B4-BE49-F238E27FC236}">
                <a16:creationId xmlns:a16="http://schemas.microsoft.com/office/drawing/2014/main" id="{03DC952C-B272-4F92-B2D4-77237C9E6B98}"/>
              </a:ext>
            </a:extLst>
          </p:cNvPr>
          <p:cNvSpPr/>
          <p:nvPr/>
        </p:nvSpPr>
        <p:spPr bwMode="auto">
          <a:xfrm>
            <a:off x="8371048" y="4125037"/>
            <a:ext cx="607508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-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tângulo de cantos arredondados 166">
            <a:extLst>
              <a:ext uri="{FF2B5EF4-FFF2-40B4-BE49-F238E27FC236}">
                <a16:creationId xmlns:a16="http://schemas.microsoft.com/office/drawing/2014/main" id="{90297529-398C-4D45-AC2D-B5526A1AA68A}"/>
              </a:ext>
            </a:extLst>
          </p:cNvPr>
          <p:cNvSpPr/>
          <p:nvPr/>
        </p:nvSpPr>
        <p:spPr bwMode="auto">
          <a:xfrm>
            <a:off x="265588" y="4565819"/>
            <a:ext cx="1656184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Demanda</a:t>
            </a:r>
          </a:p>
        </p:txBody>
      </p:sp>
      <p:sp>
        <p:nvSpPr>
          <p:cNvPr id="37" name="Retângulo de cantos arredondados 167">
            <a:extLst>
              <a:ext uri="{FF2B5EF4-FFF2-40B4-BE49-F238E27FC236}">
                <a16:creationId xmlns:a16="http://schemas.microsoft.com/office/drawing/2014/main" id="{1401915E-3389-41EA-ACD9-B3EE6D1E10E6}"/>
              </a:ext>
            </a:extLst>
          </p:cNvPr>
          <p:cNvSpPr/>
          <p:nvPr/>
        </p:nvSpPr>
        <p:spPr bwMode="auto">
          <a:xfrm>
            <a:off x="2137797" y="4565819"/>
            <a:ext cx="878423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777</a:t>
            </a:r>
          </a:p>
        </p:txBody>
      </p:sp>
      <p:sp>
        <p:nvSpPr>
          <p:cNvPr id="38" name="Retângulo de cantos arredondados 168">
            <a:extLst>
              <a:ext uri="{FF2B5EF4-FFF2-40B4-BE49-F238E27FC236}">
                <a16:creationId xmlns:a16="http://schemas.microsoft.com/office/drawing/2014/main" id="{699575E4-C203-4FE0-AEF9-6A2A7356B49A}"/>
              </a:ext>
            </a:extLst>
          </p:cNvPr>
          <p:cNvSpPr/>
          <p:nvPr/>
        </p:nvSpPr>
        <p:spPr bwMode="auto">
          <a:xfrm>
            <a:off x="3433940" y="4565819"/>
            <a:ext cx="806449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777</a:t>
            </a:r>
          </a:p>
        </p:txBody>
      </p:sp>
      <p:sp>
        <p:nvSpPr>
          <p:cNvPr id="39" name="Retângulo de cantos arredondados 169">
            <a:extLst>
              <a:ext uri="{FF2B5EF4-FFF2-40B4-BE49-F238E27FC236}">
                <a16:creationId xmlns:a16="http://schemas.microsoft.com/office/drawing/2014/main" id="{599B82A5-4ABB-48FF-A380-C4A7E90DA1CB}"/>
              </a:ext>
            </a:extLst>
          </p:cNvPr>
          <p:cNvSpPr/>
          <p:nvPr/>
        </p:nvSpPr>
        <p:spPr bwMode="auto">
          <a:xfrm>
            <a:off x="4687704" y="4565819"/>
            <a:ext cx="887897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792</a:t>
            </a:r>
          </a:p>
        </p:txBody>
      </p:sp>
      <p:sp>
        <p:nvSpPr>
          <p:cNvPr id="40" name="Retângulo de cantos arredondados 170">
            <a:extLst>
              <a:ext uri="{FF2B5EF4-FFF2-40B4-BE49-F238E27FC236}">
                <a16:creationId xmlns:a16="http://schemas.microsoft.com/office/drawing/2014/main" id="{334C55F0-CF99-4B50-9379-7C71CEA1BA79}"/>
              </a:ext>
            </a:extLst>
          </p:cNvPr>
          <p:cNvSpPr/>
          <p:nvPr/>
        </p:nvSpPr>
        <p:spPr bwMode="auto">
          <a:xfrm>
            <a:off x="6032975" y="4565819"/>
            <a:ext cx="841166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808</a:t>
            </a:r>
          </a:p>
        </p:txBody>
      </p:sp>
      <p:sp>
        <p:nvSpPr>
          <p:cNvPr id="41" name="Retângulo de cantos arredondados 171">
            <a:extLst>
              <a:ext uri="{FF2B5EF4-FFF2-40B4-BE49-F238E27FC236}">
                <a16:creationId xmlns:a16="http://schemas.microsoft.com/office/drawing/2014/main" id="{ED9E75C5-5A11-44CD-8AC2-941CADF24E5D}"/>
              </a:ext>
            </a:extLst>
          </p:cNvPr>
          <p:cNvSpPr/>
          <p:nvPr/>
        </p:nvSpPr>
        <p:spPr bwMode="auto">
          <a:xfrm>
            <a:off x="8371048" y="4565819"/>
            <a:ext cx="607508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+12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42" name="Retângulo de cantos arredondados 172">
            <a:extLst>
              <a:ext uri="{FF2B5EF4-FFF2-40B4-BE49-F238E27FC236}">
                <a16:creationId xmlns:a16="http://schemas.microsoft.com/office/drawing/2014/main" id="{6AB2F652-05F6-4D76-99FE-5217579857D2}"/>
              </a:ext>
            </a:extLst>
          </p:cNvPr>
          <p:cNvSpPr/>
          <p:nvPr/>
        </p:nvSpPr>
        <p:spPr bwMode="auto">
          <a:xfrm>
            <a:off x="265588" y="5336933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Estoques</a:t>
            </a:r>
          </a:p>
        </p:txBody>
      </p:sp>
      <p:sp>
        <p:nvSpPr>
          <p:cNvPr id="43" name="Retângulo de cantos arredondados 173">
            <a:extLst>
              <a:ext uri="{FF2B5EF4-FFF2-40B4-BE49-F238E27FC236}">
                <a16:creationId xmlns:a16="http://schemas.microsoft.com/office/drawing/2014/main" id="{601B5663-EF59-4001-A803-08B73862F9AE}"/>
              </a:ext>
            </a:extLst>
          </p:cNvPr>
          <p:cNvSpPr/>
          <p:nvPr/>
        </p:nvSpPr>
        <p:spPr bwMode="auto">
          <a:xfrm>
            <a:off x="2137797" y="5336933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241</a:t>
            </a:r>
          </a:p>
        </p:txBody>
      </p:sp>
      <p:sp>
        <p:nvSpPr>
          <p:cNvPr id="44" name="Retângulo de cantos arredondados 174">
            <a:extLst>
              <a:ext uri="{FF2B5EF4-FFF2-40B4-BE49-F238E27FC236}">
                <a16:creationId xmlns:a16="http://schemas.microsoft.com/office/drawing/2014/main" id="{1ACA9AF8-01E8-4F0B-B1FB-2B08A46CBC39}"/>
              </a:ext>
            </a:extLst>
          </p:cNvPr>
          <p:cNvSpPr/>
          <p:nvPr/>
        </p:nvSpPr>
        <p:spPr bwMode="auto">
          <a:xfrm>
            <a:off x="3433940" y="5336933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260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tângulo de cantos arredondados 175">
            <a:extLst>
              <a:ext uri="{FF2B5EF4-FFF2-40B4-BE49-F238E27FC236}">
                <a16:creationId xmlns:a16="http://schemas.microsoft.com/office/drawing/2014/main" id="{799C9C7E-633A-4EBD-B086-BDD2BB4394A8}"/>
              </a:ext>
            </a:extLst>
          </p:cNvPr>
          <p:cNvSpPr/>
          <p:nvPr/>
        </p:nvSpPr>
        <p:spPr bwMode="auto">
          <a:xfrm>
            <a:off x="4687704" y="5336933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261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tângulo de cantos arredondados 176">
            <a:extLst>
              <a:ext uri="{FF2B5EF4-FFF2-40B4-BE49-F238E27FC236}">
                <a16:creationId xmlns:a16="http://schemas.microsoft.com/office/drawing/2014/main" id="{7A71D184-9429-4452-9B76-8C862E23C0A1}"/>
              </a:ext>
            </a:extLst>
          </p:cNvPr>
          <p:cNvSpPr/>
          <p:nvPr/>
        </p:nvSpPr>
        <p:spPr bwMode="auto">
          <a:xfrm>
            <a:off x="6032975" y="5336933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259</a:t>
            </a:r>
          </a:p>
        </p:txBody>
      </p:sp>
      <p:sp>
        <p:nvSpPr>
          <p:cNvPr id="47" name="Retângulo de cantos arredondados 177">
            <a:extLst>
              <a:ext uri="{FF2B5EF4-FFF2-40B4-BE49-F238E27FC236}">
                <a16:creationId xmlns:a16="http://schemas.microsoft.com/office/drawing/2014/main" id="{64AA6644-08F5-4E8E-944C-28AA5CA88F11}"/>
              </a:ext>
            </a:extLst>
          </p:cNvPr>
          <p:cNvSpPr/>
          <p:nvPr/>
        </p:nvSpPr>
        <p:spPr bwMode="auto">
          <a:xfrm>
            <a:off x="8371048" y="5336933"/>
            <a:ext cx="607508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-12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8" name="Retângulo de cantos arredondados 72">
            <a:extLst>
              <a:ext uri="{FF2B5EF4-FFF2-40B4-BE49-F238E27FC236}">
                <a16:creationId xmlns:a16="http://schemas.microsoft.com/office/drawing/2014/main" id="{1FF17D4A-1550-4C89-9F5B-0B4DBB7C8C1C}"/>
              </a:ext>
            </a:extLst>
          </p:cNvPr>
          <p:cNvSpPr/>
          <p:nvPr/>
        </p:nvSpPr>
        <p:spPr bwMode="auto">
          <a:xfrm>
            <a:off x="265588" y="924744"/>
            <a:ext cx="1637615" cy="385994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Ago/</a:t>
            </a:r>
            <a:r>
              <a:rPr kumimoji="0" lang="pt-BR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jul</a:t>
            </a:r>
            <a:endParaRPr kumimoji="0" lang="pt-BR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Retângulo de cantos arredondados 74">
            <a:extLst>
              <a:ext uri="{FF2B5EF4-FFF2-40B4-BE49-F238E27FC236}">
                <a16:creationId xmlns:a16="http://schemas.microsoft.com/office/drawing/2014/main" id="{9D4D0FA1-1A99-41EF-B252-9412197C6C72}"/>
              </a:ext>
            </a:extLst>
          </p:cNvPr>
          <p:cNvSpPr/>
          <p:nvPr/>
        </p:nvSpPr>
        <p:spPr bwMode="auto">
          <a:xfrm>
            <a:off x="265588" y="5772582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E/C</a:t>
            </a:r>
          </a:p>
        </p:txBody>
      </p:sp>
      <p:sp>
        <p:nvSpPr>
          <p:cNvPr id="50" name="Retângulo de cantos arredondados 75">
            <a:extLst>
              <a:ext uri="{FF2B5EF4-FFF2-40B4-BE49-F238E27FC236}">
                <a16:creationId xmlns:a16="http://schemas.microsoft.com/office/drawing/2014/main" id="{F7B5718D-A6CB-4F1D-A716-496F460CE083}"/>
              </a:ext>
            </a:extLst>
          </p:cNvPr>
          <p:cNvSpPr/>
          <p:nvPr/>
        </p:nvSpPr>
        <p:spPr bwMode="auto">
          <a:xfrm>
            <a:off x="2137797" y="5772582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34,1%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tângulo de cantos arredondados 76">
            <a:extLst>
              <a:ext uri="{FF2B5EF4-FFF2-40B4-BE49-F238E27FC236}">
                <a16:creationId xmlns:a16="http://schemas.microsoft.com/office/drawing/2014/main" id="{ABF40E51-8F6D-4E91-9472-5D5A91A65A52}"/>
              </a:ext>
            </a:extLst>
          </p:cNvPr>
          <p:cNvSpPr/>
          <p:nvPr/>
        </p:nvSpPr>
        <p:spPr bwMode="auto">
          <a:xfrm>
            <a:off x="3433940" y="5772582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36,4%</a:t>
            </a:r>
          </a:p>
        </p:txBody>
      </p:sp>
      <p:sp>
        <p:nvSpPr>
          <p:cNvPr id="52" name="Retângulo de cantos arredondados 77">
            <a:extLst>
              <a:ext uri="{FF2B5EF4-FFF2-40B4-BE49-F238E27FC236}">
                <a16:creationId xmlns:a16="http://schemas.microsoft.com/office/drawing/2014/main" id="{EDC9FD23-79D6-4CBC-A0EA-3ABB1A4AEDC2}"/>
              </a:ext>
            </a:extLst>
          </p:cNvPr>
          <p:cNvSpPr/>
          <p:nvPr/>
        </p:nvSpPr>
        <p:spPr bwMode="auto">
          <a:xfrm>
            <a:off x="4687704" y="5772582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35,9%</a:t>
            </a:r>
          </a:p>
        </p:txBody>
      </p:sp>
      <p:sp>
        <p:nvSpPr>
          <p:cNvPr id="53" name="Retângulo de cantos arredondados 79">
            <a:extLst>
              <a:ext uri="{FF2B5EF4-FFF2-40B4-BE49-F238E27FC236}">
                <a16:creationId xmlns:a16="http://schemas.microsoft.com/office/drawing/2014/main" id="{4F1859A4-9232-4CA1-8103-F0CA096E75A5}"/>
              </a:ext>
            </a:extLst>
          </p:cNvPr>
          <p:cNvSpPr/>
          <p:nvPr/>
        </p:nvSpPr>
        <p:spPr bwMode="auto">
          <a:xfrm>
            <a:off x="6032975" y="5772582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35%</a:t>
            </a:r>
          </a:p>
        </p:txBody>
      </p:sp>
      <p:sp>
        <p:nvSpPr>
          <p:cNvPr id="54" name="Retângulo de cantos arredondados 81">
            <a:extLst>
              <a:ext uri="{FF2B5EF4-FFF2-40B4-BE49-F238E27FC236}">
                <a16:creationId xmlns:a16="http://schemas.microsoft.com/office/drawing/2014/main" id="{1AFA885F-A485-4A06-9482-E0B5986E07FA}"/>
              </a:ext>
            </a:extLst>
          </p:cNvPr>
          <p:cNvSpPr/>
          <p:nvPr/>
        </p:nvSpPr>
        <p:spPr bwMode="auto">
          <a:xfrm>
            <a:off x="265588" y="3688638"/>
            <a:ext cx="1656184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Consumo</a:t>
            </a:r>
            <a:r>
              <a:rPr kumimoji="0" lang="pt-BR" sz="13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Total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tângulo de cantos arredondados 82">
            <a:extLst>
              <a:ext uri="{FF2B5EF4-FFF2-40B4-BE49-F238E27FC236}">
                <a16:creationId xmlns:a16="http://schemas.microsoft.com/office/drawing/2014/main" id="{CC4AEFE8-58CF-4EF3-976B-93C63D28EEB3}"/>
              </a:ext>
            </a:extLst>
          </p:cNvPr>
          <p:cNvSpPr/>
          <p:nvPr/>
        </p:nvSpPr>
        <p:spPr bwMode="auto">
          <a:xfrm>
            <a:off x="2137797" y="3688638"/>
            <a:ext cx="878423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706</a:t>
            </a:r>
          </a:p>
        </p:txBody>
      </p:sp>
      <p:sp>
        <p:nvSpPr>
          <p:cNvPr id="56" name="Retângulo de cantos arredondados 83">
            <a:extLst>
              <a:ext uri="{FF2B5EF4-FFF2-40B4-BE49-F238E27FC236}">
                <a16:creationId xmlns:a16="http://schemas.microsoft.com/office/drawing/2014/main" id="{121A059E-517F-4CE8-BE4B-AAF74C32CE89}"/>
              </a:ext>
            </a:extLst>
          </p:cNvPr>
          <p:cNvSpPr/>
          <p:nvPr/>
        </p:nvSpPr>
        <p:spPr bwMode="auto">
          <a:xfrm>
            <a:off x="3433940" y="3688638"/>
            <a:ext cx="806449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712</a:t>
            </a:r>
          </a:p>
        </p:txBody>
      </p:sp>
      <p:sp>
        <p:nvSpPr>
          <p:cNvPr id="57" name="Retângulo de cantos arredondados 84">
            <a:extLst>
              <a:ext uri="{FF2B5EF4-FFF2-40B4-BE49-F238E27FC236}">
                <a16:creationId xmlns:a16="http://schemas.microsoft.com/office/drawing/2014/main" id="{897829B5-6B12-48E9-9976-48403CC39CF6}"/>
              </a:ext>
            </a:extLst>
          </p:cNvPr>
          <p:cNvSpPr/>
          <p:nvPr/>
        </p:nvSpPr>
        <p:spPr bwMode="auto">
          <a:xfrm>
            <a:off x="4687704" y="3688638"/>
            <a:ext cx="887897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728</a:t>
            </a:r>
          </a:p>
        </p:txBody>
      </p:sp>
      <p:sp>
        <p:nvSpPr>
          <p:cNvPr id="58" name="Retângulo de cantos arredondados 85">
            <a:extLst>
              <a:ext uri="{FF2B5EF4-FFF2-40B4-BE49-F238E27FC236}">
                <a16:creationId xmlns:a16="http://schemas.microsoft.com/office/drawing/2014/main" id="{B55417A7-F639-4EEF-B4EE-2FBC76D519CB}"/>
              </a:ext>
            </a:extLst>
          </p:cNvPr>
          <p:cNvSpPr/>
          <p:nvPr/>
        </p:nvSpPr>
        <p:spPr bwMode="auto">
          <a:xfrm>
            <a:off x="6032975" y="3688638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739</a:t>
            </a:r>
          </a:p>
        </p:txBody>
      </p:sp>
      <p:sp>
        <p:nvSpPr>
          <p:cNvPr id="59" name="Retângulo de cantos arredondados 86">
            <a:extLst>
              <a:ext uri="{FF2B5EF4-FFF2-40B4-BE49-F238E27FC236}">
                <a16:creationId xmlns:a16="http://schemas.microsoft.com/office/drawing/2014/main" id="{AFE07633-E8C0-4255-B511-5EC6D083071A}"/>
              </a:ext>
            </a:extLst>
          </p:cNvPr>
          <p:cNvSpPr/>
          <p:nvPr/>
        </p:nvSpPr>
        <p:spPr bwMode="auto">
          <a:xfrm>
            <a:off x="8371048" y="3688638"/>
            <a:ext cx="607508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+12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60" name="Rectangle 2">
            <a:extLst>
              <a:ext uri="{FF2B5EF4-FFF2-40B4-BE49-F238E27FC236}">
                <a16:creationId xmlns:a16="http://schemas.microsoft.com/office/drawing/2014/main" id="{738EF1F6-3176-464B-A489-65DED1DF6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620" y="116627"/>
            <a:ext cx="725639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OFERTA E DEMANDA MUNDIAL (milhões de toneladas casca) </a:t>
            </a:r>
          </a:p>
        </p:txBody>
      </p:sp>
      <p:sp>
        <p:nvSpPr>
          <p:cNvPr id="61" name="Retângulo de cantos arredondados 87">
            <a:extLst>
              <a:ext uri="{FF2B5EF4-FFF2-40B4-BE49-F238E27FC236}">
                <a16:creationId xmlns:a16="http://schemas.microsoft.com/office/drawing/2014/main" id="{EC9D47CD-5BBE-45F3-A8EF-FF626EB6A26B}"/>
              </a:ext>
            </a:extLst>
          </p:cNvPr>
          <p:cNvSpPr/>
          <p:nvPr/>
        </p:nvSpPr>
        <p:spPr bwMode="auto">
          <a:xfrm>
            <a:off x="4166629" y="2724085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+19</a:t>
            </a:r>
          </a:p>
        </p:txBody>
      </p:sp>
      <p:sp>
        <p:nvSpPr>
          <p:cNvPr id="62" name="Retângulo de cantos arredondados 88">
            <a:extLst>
              <a:ext uri="{FF2B5EF4-FFF2-40B4-BE49-F238E27FC236}">
                <a16:creationId xmlns:a16="http://schemas.microsoft.com/office/drawing/2014/main" id="{AF99B737-706D-4468-AE99-CDBAD9831342}"/>
              </a:ext>
            </a:extLst>
          </p:cNvPr>
          <p:cNvSpPr/>
          <p:nvPr/>
        </p:nvSpPr>
        <p:spPr bwMode="auto">
          <a:xfrm>
            <a:off x="4185595" y="4565819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0</a:t>
            </a:r>
          </a:p>
        </p:txBody>
      </p:sp>
      <p:sp>
        <p:nvSpPr>
          <p:cNvPr id="63" name="Retângulo de cantos arredondados 89">
            <a:extLst>
              <a:ext uri="{FF2B5EF4-FFF2-40B4-BE49-F238E27FC236}">
                <a16:creationId xmlns:a16="http://schemas.microsoft.com/office/drawing/2014/main" id="{3BEAAC0D-EF58-4ADB-87ED-C63689885D52}"/>
              </a:ext>
            </a:extLst>
          </p:cNvPr>
          <p:cNvSpPr/>
          <p:nvPr/>
        </p:nvSpPr>
        <p:spPr bwMode="auto">
          <a:xfrm>
            <a:off x="4122576" y="5336933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+19</a:t>
            </a:r>
          </a:p>
        </p:txBody>
      </p:sp>
      <p:sp>
        <p:nvSpPr>
          <p:cNvPr id="64" name="Retângulo de cantos arredondados 90">
            <a:extLst>
              <a:ext uri="{FF2B5EF4-FFF2-40B4-BE49-F238E27FC236}">
                <a16:creationId xmlns:a16="http://schemas.microsoft.com/office/drawing/2014/main" id="{363A2F1C-A5F3-4666-8BE4-1DBFF538F372}"/>
              </a:ext>
            </a:extLst>
          </p:cNvPr>
          <p:cNvSpPr/>
          <p:nvPr/>
        </p:nvSpPr>
        <p:spPr bwMode="auto">
          <a:xfrm>
            <a:off x="5450164" y="2724085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+16</a:t>
            </a:r>
          </a:p>
        </p:txBody>
      </p:sp>
      <p:sp>
        <p:nvSpPr>
          <p:cNvPr id="65" name="Retângulo de cantos arredondados 91">
            <a:extLst>
              <a:ext uri="{FF2B5EF4-FFF2-40B4-BE49-F238E27FC236}">
                <a16:creationId xmlns:a16="http://schemas.microsoft.com/office/drawing/2014/main" id="{EB029B94-8E87-49FA-8B71-5E8AA62F5353}"/>
              </a:ext>
            </a:extLst>
          </p:cNvPr>
          <p:cNvSpPr/>
          <p:nvPr/>
        </p:nvSpPr>
        <p:spPr bwMode="auto">
          <a:xfrm>
            <a:off x="5450164" y="4565819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+15</a:t>
            </a:r>
          </a:p>
        </p:txBody>
      </p:sp>
      <p:sp>
        <p:nvSpPr>
          <p:cNvPr id="66" name="Retângulo de cantos arredondados 92">
            <a:extLst>
              <a:ext uri="{FF2B5EF4-FFF2-40B4-BE49-F238E27FC236}">
                <a16:creationId xmlns:a16="http://schemas.microsoft.com/office/drawing/2014/main" id="{CE35DDF9-6509-4FB6-AD19-510FDD8109F0}"/>
              </a:ext>
            </a:extLst>
          </p:cNvPr>
          <p:cNvSpPr/>
          <p:nvPr/>
        </p:nvSpPr>
        <p:spPr bwMode="auto">
          <a:xfrm>
            <a:off x="5450164" y="5336933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+2</a:t>
            </a:r>
          </a:p>
        </p:txBody>
      </p:sp>
      <p:sp>
        <p:nvSpPr>
          <p:cNvPr id="67" name="Retângulo de cantos arredondados 93">
            <a:extLst>
              <a:ext uri="{FF2B5EF4-FFF2-40B4-BE49-F238E27FC236}">
                <a16:creationId xmlns:a16="http://schemas.microsoft.com/office/drawing/2014/main" id="{BB14A8FE-4518-4876-86C2-2B7A609E915B}"/>
              </a:ext>
            </a:extLst>
          </p:cNvPr>
          <p:cNvSpPr/>
          <p:nvPr/>
        </p:nvSpPr>
        <p:spPr bwMode="auto">
          <a:xfrm>
            <a:off x="2903566" y="2724085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+20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68" name="Retângulo de cantos arredondados 94">
            <a:extLst>
              <a:ext uri="{FF2B5EF4-FFF2-40B4-BE49-F238E27FC236}">
                <a16:creationId xmlns:a16="http://schemas.microsoft.com/office/drawing/2014/main" id="{A95FCB0F-7A74-4DF8-A448-5A75A31079C5}"/>
              </a:ext>
            </a:extLst>
          </p:cNvPr>
          <p:cNvSpPr/>
          <p:nvPr/>
        </p:nvSpPr>
        <p:spPr bwMode="auto">
          <a:xfrm>
            <a:off x="2922532" y="4565819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+9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69" name="Retângulo de cantos arredondados 95">
            <a:extLst>
              <a:ext uri="{FF2B5EF4-FFF2-40B4-BE49-F238E27FC236}">
                <a16:creationId xmlns:a16="http://schemas.microsoft.com/office/drawing/2014/main" id="{1CE06818-F55B-4C1F-8A52-8FF358091F0F}"/>
              </a:ext>
            </a:extLst>
          </p:cNvPr>
          <p:cNvSpPr/>
          <p:nvPr/>
        </p:nvSpPr>
        <p:spPr bwMode="auto">
          <a:xfrm>
            <a:off x="2931409" y="5336933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-10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1EB53901-B489-46C5-95A2-427823EDF7CF}"/>
              </a:ext>
            </a:extLst>
          </p:cNvPr>
          <p:cNvSpPr/>
          <p:nvPr/>
        </p:nvSpPr>
        <p:spPr>
          <a:xfrm>
            <a:off x="3848875" y="3382348"/>
            <a:ext cx="1224706" cy="204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2">
                    <a:lumMod val="25000"/>
                  </a:schemeClr>
                </a:solidFill>
              </a:rPr>
              <a:t>Fonte: USDA</a:t>
            </a:r>
          </a:p>
        </p:txBody>
      </p:sp>
      <p:sp>
        <p:nvSpPr>
          <p:cNvPr id="71" name="Retângulo de cantos arredondados 106">
            <a:extLst>
              <a:ext uri="{FF2B5EF4-FFF2-40B4-BE49-F238E27FC236}">
                <a16:creationId xmlns:a16="http://schemas.microsoft.com/office/drawing/2014/main" id="{6B40B44C-8B06-4090-A6E6-05734E494B45}"/>
              </a:ext>
            </a:extLst>
          </p:cNvPr>
          <p:cNvSpPr/>
          <p:nvPr/>
        </p:nvSpPr>
        <p:spPr bwMode="auto">
          <a:xfrm>
            <a:off x="7178356" y="928345"/>
            <a:ext cx="936104" cy="378793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21/22 (A)</a:t>
            </a:r>
          </a:p>
        </p:txBody>
      </p:sp>
      <p:sp>
        <p:nvSpPr>
          <p:cNvPr id="72" name="Retângulo de cantos arredondados 107">
            <a:extLst>
              <a:ext uri="{FF2B5EF4-FFF2-40B4-BE49-F238E27FC236}">
                <a16:creationId xmlns:a16="http://schemas.microsoft.com/office/drawing/2014/main" id="{804B708F-8D10-466F-B1E3-EC8E40B3EF82}"/>
              </a:ext>
            </a:extLst>
          </p:cNvPr>
          <p:cNvSpPr/>
          <p:nvPr/>
        </p:nvSpPr>
        <p:spPr bwMode="auto">
          <a:xfrm>
            <a:off x="7225825" y="1435546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259</a:t>
            </a:r>
          </a:p>
        </p:txBody>
      </p:sp>
      <p:sp>
        <p:nvSpPr>
          <p:cNvPr id="73" name="Retângulo de cantos arredondados 108">
            <a:extLst>
              <a:ext uri="{FF2B5EF4-FFF2-40B4-BE49-F238E27FC236}">
                <a16:creationId xmlns:a16="http://schemas.microsoft.com/office/drawing/2014/main" id="{9A883034-E368-427A-90B9-B127FDAB50BF}"/>
              </a:ext>
            </a:extLst>
          </p:cNvPr>
          <p:cNvSpPr/>
          <p:nvPr/>
        </p:nvSpPr>
        <p:spPr bwMode="auto">
          <a:xfrm>
            <a:off x="7225825" y="1852602"/>
            <a:ext cx="841166" cy="35718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743</a:t>
            </a:r>
          </a:p>
        </p:txBody>
      </p:sp>
      <p:sp>
        <p:nvSpPr>
          <p:cNvPr id="74" name="Retângulo de cantos arredondados 109">
            <a:extLst>
              <a:ext uri="{FF2B5EF4-FFF2-40B4-BE49-F238E27FC236}">
                <a16:creationId xmlns:a16="http://schemas.microsoft.com/office/drawing/2014/main" id="{7B55690B-2F78-4052-B098-3A2A87D0227D}"/>
              </a:ext>
            </a:extLst>
          </p:cNvPr>
          <p:cNvSpPr/>
          <p:nvPr/>
        </p:nvSpPr>
        <p:spPr bwMode="auto">
          <a:xfrm>
            <a:off x="7225825" y="2303993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65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etângulo de cantos arredondados 110">
            <a:extLst>
              <a:ext uri="{FF2B5EF4-FFF2-40B4-BE49-F238E27FC236}">
                <a16:creationId xmlns:a16="http://schemas.microsoft.com/office/drawing/2014/main" id="{B2C17276-00F3-4C3F-95F1-9BFF9FE101AB}"/>
              </a:ext>
            </a:extLst>
          </p:cNvPr>
          <p:cNvSpPr/>
          <p:nvPr/>
        </p:nvSpPr>
        <p:spPr bwMode="auto">
          <a:xfrm>
            <a:off x="7225825" y="2720485"/>
            <a:ext cx="841166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1.067</a:t>
            </a:r>
          </a:p>
        </p:txBody>
      </p:sp>
      <p:sp>
        <p:nvSpPr>
          <p:cNvPr id="76" name="Retângulo de cantos arredondados 111">
            <a:extLst>
              <a:ext uri="{FF2B5EF4-FFF2-40B4-BE49-F238E27FC236}">
                <a16:creationId xmlns:a16="http://schemas.microsoft.com/office/drawing/2014/main" id="{62FD8541-4799-4D6C-9913-11B0BFB9ED05}"/>
              </a:ext>
            </a:extLst>
          </p:cNvPr>
          <p:cNvSpPr/>
          <p:nvPr/>
        </p:nvSpPr>
        <p:spPr bwMode="auto">
          <a:xfrm>
            <a:off x="7225825" y="4125037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68</a:t>
            </a:r>
          </a:p>
        </p:txBody>
      </p:sp>
      <p:sp>
        <p:nvSpPr>
          <p:cNvPr id="77" name="Retângulo de cantos arredondados 112">
            <a:extLst>
              <a:ext uri="{FF2B5EF4-FFF2-40B4-BE49-F238E27FC236}">
                <a16:creationId xmlns:a16="http://schemas.microsoft.com/office/drawing/2014/main" id="{95851475-3946-40B5-AE57-581714E6E7FA}"/>
              </a:ext>
            </a:extLst>
          </p:cNvPr>
          <p:cNvSpPr/>
          <p:nvPr/>
        </p:nvSpPr>
        <p:spPr bwMode="auto">
          <a:xfrm>
            <a:off x="7225825" y="4565819"/>
            <a:ext cx="841166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820</a:t>
            </a:r>
          </a:p>
        </p:txBody>
      </p:sp>
      <p:sp>
        <p:nvSpPr>
          <p:cNvPr id="78" name="Retângulo de cantos arredondados 113">
            <a:extLst>
              <a:ext uri="{FF2B5EF4-FFF2-40B4-BE49-F238E27FC236}">
                <a16:creationId xmlns:a16="http://schemas.microsoft.com/office/drawing/2014/main" id="{A0CDEBAE-D181-4BE6-AF9E-5CB76411422F}"/>
              </a:ext>
            </a:extLst>
          </p:cNvPr>
          <p:cNvSpPr/>
          <p:nvPr/>
        </p:nvSpPr>
        <p:spPr bwMode="auto">
          <a:xfrm>
            <a:off x="7225825" y="5336933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247</a:t>
            </a:r>
          </a:p>
        </p:txBody>
      </p:sp>
      <p:sp>
        <p:nvSpPr>
          <p:cNvPr id="79" name="Retângulo de cantos arredondados 114">
            <a:extLst>
              <a:ext uri="{FF2B5EF4-FFF2-40B4-BE49-F238E27FC236}">
                <a16:creationId xmlns:a16="http://schemas.microsoft.com/office/drawing/2014/main" id="{2CF35A57-3941-456E-81F4-D971B1D54A51}"/>
              </a:ext>
            </a:extLst>
          </p:cNvPr>
          <p:cNvSpPr/>
          <p:nvPr/>
        </p:nvSpPr>
        <p:spPr bwMode="auto">
          <a:xfrm>
            <a:off x="7225825" y="5772582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32,9</a:t>
            </a:r>
          </a:p>
        </p:txBody>
      </p:sp>
      <p:sp>
        <p:nvSpPr>
          <p:cNvPr id="80" name="Retângulo de cantos arredondados 115">
            <a:extLst>
              <a:ext uri="{FF2B5EF4-FFF2-40B4-BE49-F238E27FC236}">
                <a16:creationId xmlns:a16="http://schemas.microsoft.com/office/drawing/2014/main" id="{972EE932-7879-4FD5-B72C-2DA09BAC07AB}"/>
              </a:ext>
            </a:extLst>
          </p:cNvPr>
          <p:cNvSpPr/>
          <p:nvPr/>
        </p:nvSpPr>
        <p:spPr bwMode="auto">
          <a:xfrm>
            <a:off x="7225825" y="3688638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751</a:t>
            </a:r>
          </a:p>
        </p:txBody>
      </p:sp>
      <p:sp>
        <p:nvSpPr>
          <p:cNvPr id="81" name="Retângulo de cantos arredondados 118">
            <a:extLst>
              <a:ext uri="{FF2B5EF4-FFF2-40B4-BE49-F238E27FC236}">
                <a16:creationId xmlns:a16="http://schemas.microsoft.com/office/drawing/2014/main" id="{686CE4C4-E527-42E4-8706-57360A057EE0}"/>
              </a:ext>
            </a:extLst>
          </p:cNvPr>
          <p:cNvSpPr/>
          <p:nvPr/>
        </p:nvSpPr>
        <p:spPr bwMode="auto">
          <a:xfrm>
            <a:off x="4715723" y="928345"/>
            <a:ext cx="806449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19/20</a:t>
            </a:r>
          </a:p>
        </p:txBody>
      </p:sp>
      <p:sp>
        <p:nvSpPr>
          <p:cNvPr id="82" name="Retângulo de cantos arredondados 119">
            <a:extLst>
              <a:ext uri="{FF2B5EF4-FFF2-40B4-BE49-F238E27FC236}">
                <a16:creationId xmlns:a16="http://schemas.microsoft.com/office/drawing/2014/main" id="{EC5C6A24-4B73-4015-8C5C-3D20C27C61A0}"/>
              </a:ext>
            </a:extLst>
          </p:cNvPr>
          <p:cNvSpPr/>
          <p:nvPr/>
        </p:nvSpPr>
        <p:spPr bwMode="auto">
          <a:xfrm>
            <a:off x="6714864" y="2724085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+13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83" name="Retângulo de cantos arredondados 120">
            <a:extLst>
              <a:ext uri="{FF2B5EF4-FFF2-40B4-BE49-F238E27FC236}">
                <a16:creationId xmlns:a16="http://schemas.microsoft.com/office/drawing/2014/main" id="{D50DB846-5281-409C-8AB1-AF7A80DEE58A}"/>
              </a:ext>
            </a:extLst>
          </p:cNvPr>
          <p:cNvSpPr/>
          <p:nvPr/>
        </p:nvSpPr>
        <p:spPr bwMode="auto">
          <a:xfrm>
            <a:off x="6714864" y="4565819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+16</a:t>
            </a:r>
          </a:p>
        </p:txBody>
      </p:sp>
      <p:sp>
        <p:nvSpPr>
          <p:cNvPr id="84" name="Retângulo de cantos arredondados 121">
            <a:extLst>
              <a:ext uri="{FF2B5EF4-FFF2-40B4-BE49-F238E27FC236}">
                <a16:creationId xmlns:a16="http://schemas.microsoft.com/office/drawing/2014/main" id="{1DA0C080-313B-49C1-8C52-16F693A9D3B1}"/>
              </a:ext>
            </a:extLst>
          </p:cNvPr>
          <p:cNvSpPr/>
          <p:nvPr/>
        </p:nvSpPr>
        <p:spPr bwMode="auto">
          <a:xfrm>
            <a:off x="6746308" y="5336933"/>
            <a:ext cx="607508" cy="357190"/>
          </a:xfrm>
          <a:prstGeom prst="roundRect">
            <a:avLst>
              <a:gd name="adj" fmla="val 50000"/>
            </a:avLst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4736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 animBg="1"/>
      <p:bldP spid="23" grpId="0" animBg="1"/>
      <p:bldP spid="29" grpId="0" animBg="1"/>
      <p:bldP spid="35" grpId="0" animBg="1"/>
      <p:bldP spid="41" grpId="0" animBg="1"/>
      <p:bldP spid="47" grpId="0" animBg="1"/>
      <p:bldP spid="5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FEEB5912-E716-43B2-B82E-97F3AEDF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6" y="1062760"/>
            <a:ext cx="8823960" cy="5184576"/>
          </a:xfrm>
          <a:prstGeom prst="rect">
            <a:avLst/>
          </a:prstGeom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id="{17666664-63CD-4A5A-9B47-3E69DA872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80326"/>
            <a:ext cx="6912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PRODUÇÃO – CONSUMO ACUMULADO x PREÇOS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E73D23BF-8540-4544-8FB3-9766D4ECA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5239224"/>
            <a:ext cx="18002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000" dirty="0"/>
              <a:t>Fonte; USDA/Safras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559AF2B-FD9D-44B4-82C2-AA782A86E384}"/>
              </a:ext>
            </a:extLst>
          </p:cNvPr>
          <p:cNvSpPr/>
          <p:nvPr/>
        </p:nvSpPr>
        <p:spPr bwMode="auto">
          <a:xfrm>
            <a:off x="256650" y="270672"/>
            <a:ext cx="2515150" cy="36763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bg1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200" b="1" dirty="0">
              <a:solidFill>
                <a:srgbClr val="FF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9DC54C3-B122-436D-A695-FA10FCF50E41}"/>
              </a:ext>
            </a:extLst>
          </p:cNvPr>
          <p:cNvSpPr/>
          <p:nvPr/>
        </p:nvSpPr>
        <p:spPr bwMode="auto">
          <a:xfrm>
            <a:off x="8159263" y="791932"/>
            <a:ext cx="984738" cy="36763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bg1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U$$/Saca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89B9AA5-1600-4444-B766-BCD415363A0D}"/>
              </a:ext>
            </a:extLst>
          </p:cNvPr>
          <p:cNvSpPr/>
          <p:nvPr/>
        </p:nvSpPr>
        <p:spPr bwMode="auto">
          <a:xfrm>
            <a:off x="56272" y="688653"/>
            <a:ext cx="731520" cy="36763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bg1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E/C %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598B75B1-10D2-4D61-AD45-9827282D1E53}"/>
              </a:ext>
            </a:extLst>
          </p:cNvPr>
          <p:cNvCxnSpPr>
            <a:cxnSpLocks/>
            <a:stCxn id="33" idx="6"/>
          </p:cNvCxnSpPr>
          <p:nvPr/>
        </p:nvCxnSpPr>
        <p:spPr>
          <a:xfrm flipV="1">
            <a:off x="1872288" y="1782840"/>
            <a:ext cx="2843728" cy="2196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33B66D15-B4C1-4C44-9D7C-54DBF033888D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1835696" y="4303120"/>
            <a:ext cx="2952328" cy="684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5650F556-6C64-4F56-B70E-D4BCEAE2CE70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4932040" y="1638824"/>
            <a:ext cx="1944216" cy="162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9680003E-91C0-48B3-8CA8-2A05A7390D16}"/>
              </a:ext>
            </a:extLst>
          </p:cNvPr>
          <p:cNvCxnSpPr>
            <a:cxnSpLocks/>
          </p:cNvCxnSpPr>
          <p:nvPr/>
        </p:nvCxnSpPr>
        <p:spPr>
          <a:xfrm flipV="1">
            <a:off x="4932040" y="1926856"/>
            <a:ext cx="1872208" cy="2952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C41D67C7-4F16-448A-9750-679CEFA60374}"/>
              </a:ext>
            </a:extLst>
          </p:cNvPr>
          <p:cNvCxnSpPr>
            <a:cxnSpLocks/>
          </p:cNvCxnSpPr>
          <p:nvPr/>
        </p:nvCxnSpPr>
        <p:spPr>
          <a:xfrm>
            <a:off x="7020272" y="1998864"/>
            <a:ext cx="1224136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C3E4E340-BA53-40FF-9F6D-E55501C52BD8}"/>
              </a:ext>
            </a:extLst>
          </p:cNvPr>
          <p:cNvCxnSpPr>
            <a:cxnSpLocks/>
          </p:cNvCxnSpPr>
          <p:nvPr/>
        </p:nvCxnSpPr>
        <p:spPr>
          <a:xfrm flipV="1">
            <a:off x="7092280" y="1926856"/>
            <a:ext cx="1224136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F63DBBF3-48B8-49B7-84F1-14785906782C}"/>
              </a:ext>
            </a:extLst>
          </p:cNvPr>
          <p:cNvSpPr/>
          <p:nvPr/>
        </p:nvSpPr>
        <p:spPr>
          <a:xfrm>
            <a:off x="1691680" y="3871072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53E722A3-5669-4F18-9973-EAB42FD41FD1}"/>
              </a:ext>
            </a:extLst>
          </p:cNvPr>
          <p:cNvSpPr/>
          <p:nvPr/>
        </p:nvSpPr>
        <p:spPr>
          <a:xfrm>
            <a:off x="4788024" y="4879184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7F316916-A508-4162-9EA4-6522188A4DA3}"/>
              </a:ext>
            </a:extLst>
          </p:cNvPr>
          <p:cNvSpPr/>
          <p:nvPr/>
        </p:nvSpPr>
        <p:spPr>
          <a:xfrm>
            <a:off x="4788024" y="1566816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60266D4C-4D79-436E-8224-92D7C0DEE0DC}"/>
              </a:ext>
            </a:extLst>
          </p:cNvPr>
          <p:cNvSpPr/>
          <p:nvPr/>
        </p:nvSpPr>
        <p:spPr>
          <a:xfrm>
            <a:off x="6876256" y="3150992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3DC383A-300B-46E8-822D-CD3A8DDAFF6C}"/>
              </a:ext>
            </a:extLst>
          </p:cNvPr>
          <p:cNvSpPr/>
          <p:nvPr/>
        </p:nvSpPr>
        <p:spPr>
          <a:xfrm>
            <a:off x="1691680" y="4231112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64C61C45-98E2-4E6A-AC37-8DCF6A88FCA7}"/>
              </a:ext>
            </a:extLst>
          </p:cNvPr>
          <p:cNvSpPr/>
          <p:nvPr/>
        </p:nvSpPr>
        <p:spPr>
          <a:xfrm>
            <a:off x="6876256" y="1854848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2A54C3DA-2EEF-40CB-A554-DD7D43E82960}"/>
              </a:ext>
            </a:extLst>
          </p:cNvPr>
          <p:cNvSpPr/>
          <p:nvPr/>
        </p:nvSpPr>
        <p:spPr>
          <a:xfrm>
            <a:off x="8207816" y="2790952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DA6EADBE-3CAA-4AF2-A8EB-0C80B4668D55}"/>
              </a:ext>
            </a:extLst>
          </p:cNvPr>
          <p:cNvSpPr/>
          <p:nvPr/>
        </p:nvSpPr>
        <p:spPr>
          <a:xfrm>
            <a:off x="8207816" y="1854848"/>
            <a:ext cx="180608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53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50B33D4-DB0F-45F5-A63B-1369F803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829993"/>
            <a:ext cx="8778240" cy="5396905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5A2D61F8-8262-46AA-80E3-97FC57A5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73820"/>
            <a:ext cx="79208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000" b="1" dirty="0">
                <a:solidFill>
                  <a:srgbClr val="00B050"/>
                </a:solidFill>
              </a:rPr>
              <a:t>CHINA: ELEVADA RELAÇÃO ESTOQUE/CONSUMO (%)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53195C4-41FC-4AC3-9BFF-4E7B2C023794}"/>
              </a:ext>
            </a:extLst>
          </p:cNvPr>
          <p:cNvSpPr/>
          <p:nvPr/>
        </p:nvSpPr>
        <p:spPr>
          <a:xfrm>
            <a:off x="8388424" y="3652724"/>
            <a:ext cx="50405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33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1899CE3-7D3C-4CFD-B547-58CBE5E71EDF}"/>
              </a:ext>
            </a:extLst>
          </p:cNvPr>
          <p:cNvCxnSpPr/>
          <p:nvPr/>
        </p:nvCxnSpPr>
        <p:spPr>
          <a:xfrm flipH="1">
            <a:off x="683568" y="4948868"/>
            <a:ext cx="7776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B7EE95-743E-45AA-96BD-8AEAEC40B963}"/>
              </a:ext>
            </a:extLst>
          </p:cNvPr>
          <p:cNvSpPr txBox="1"/>
          <p:nvPr/>
        </p:nvSpPr>
        <p:spPr>
          <a:xfrm>
            <a:off x="5940152" y="4948868"/>
            <a:ext cx="2088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Média: 14</a:t>
            </a:r>
          </a:p>
        </p:txBody>
      </p:sp>
    </p:spTree>
    <p:extLst>
      <p:ext uri="{BB962C8B-B14F-4D97-AF65-F5344CB8AC3E}">
        <p14:creationId xmlns:p14="http://schemas.microsoft.com/office/powerpoint/2010/main" val="841394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864070C-CB32-44C5-A64E-DC214FE03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60"/>
          <a:stretch/>
        </p:blipFill>
        <p:spPr>
          <a:xfrm>
            <a:off x="0" y="-35980"/>
            <a:ext cx="9144000" cy="6893980"/>
          </a:xfrm>
          <a:prstGeom prst="rect">
            <a:avLst/>
          </a:prstGeom>
        </p:spPr>
      </p:pic>
      <p:pic>
        <p:nvPicPr>
          <p:cNvPr id="3" name="Imagem 2" descr="Mapa&#10;&#10;Descrição gerada automaticamente com confiança média">
            <a:extLst>
              <a:ext uri="{FF2B5EF4-FFF2-40B4-BE49-F238E27FC236}">
                <a16:creationId xmlns:a16="http://schemas.microsoft.com/office/drawing/2014/main" id="{F5A71C8E-EAC8-48D7-85D0-4F38ADB35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720"/>
            <a:ext cx="9144000" cy="5669280"/>
          </a:xfrm>
          <a:prstGeom prst="rect">
            <a:avLst/>
          </a:prstGeom>
        </p:spPr>
      </p:pic>
      <p:sp>
        <p:nvSpPr>
          <p:cNvPr id="87" name="CaixaDeTexto 86">
            <a:extLst>
              <a:ext uri="{FF2B5EF4-FFF2-40B4-BE49-F238E27FC236}">
                <a16:creationId xmlns:a16="http://schemas.microsoft.com/office/drawing/2014/main" id="{7BAB4523-5CED-43EB-BDAA-7AC032AC3085}"/>
              </a:ext>
            </a:extLst>
          </p:cNvPr>
          <p:cNvSpPr txBox="1"/>
          <p:nvPr/>
        </p:nvSpPr>
        <p:spPr>
          <a:xfrm>
            <a:off x="3650565" y="5118855"/>
            <a:ext cx="851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Texas</a:t>
            </a:r>
            <a:endParaRPr lang="pt-BR" sz="1400" dirty="0"/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D27E2652-028C-4005-B6A8-8F25BBA6574E}"/>
              </a:ext>
            </a:extLst>
          </p:cNvPr>
          <p:cNvSpPr txBox="1"/>
          <p:nvPr/>
        </p:nvSpPr>
        <p:spPr>
          <a:xfrm>
            <a:off x="4067908" y="4199757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Oklahoma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7A1C4EB4-A810-479D-BCB5-05DB0F8B4302}"/>
              </a:ext>
            </a:extLst>
          </p:cNvPr>
          <p:cNvSpPr txBox="1"/>
          <p:nvPr/>
        </p:nvSpPr>
        <p:spPr>
          <a:xfrm>
            <a:off x="6501616" y="4776532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Geórgia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979684A4-5F45-4F21-B08F-7A3ADC8FC141}"/>
              </a:ext>
            </a:extLst>
          </p:cNvPr>
          <p:cNvSpPr txBox="1"/>
          <p:nvPr/>
        </p:nvSpPr>
        <p:spPr>
          <a:xfrm>
            <a:off x="4952717" y="4355282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Arkansas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4A24409D-7788-4299-9D0E-E7686AAA35BE}"/>
              </a:ext>
            </a:extLst>
          </p:cNvPr>
          <p:cNvSpPr txBox="1"/>
          <p:nvPr/>
        </p:nvSpPr>
        <p:spPr>
          <a:xfrm>
            <a:off x="4751755" y="3565931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1" dirty="0"/>
              <a:t>Missouri</a:t>
            </a:r>
            <a:endParaRPr lang="pt-BR" sz="1200" dirty="0"/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817CB859-5B9A-4EDB-9B0B-D6F59D0F39DB}"/>
              </a:ext>
            </a:extLst>
          </p:cNvPr>
          <p:cNvSpPr txBox="1"/>
          <p:nvPr/>
        </p:nvSpPr>
        <p:spPr>
          <a:xfrm>
            <a:off x="5767757" y="4192135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Tennesse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7F27D18A-0008-4D47-AAA2-12179A768790}"/>
              </a:ext>
            </a:extLst>
          </p:cNvPr>
          <p:cNvSpPr txBox="1"/>
          <p:nvPr/>
        </p:nvSpPr>
        <p:spPr>
          <a:xfrm rot="3053540">
            <a:off x="225082" y="3564363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Califórnia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02" name="Rectangle 9">
            <a:extLst>
              <a:ext uri="{FF2B5EF4-FFF2-40B4-BE49-F238E27FC236}">
                <a16:creationId xmlns:a16="http://schemas.microsoft.com/office/drawing/2014/main" id="{976E76DA-7266-4340-9CED-E0E7996CB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483" y="1144208"/>
            <a:ext cx="4080265" cy="4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200" b="1" dirty="0">
                <a:solidFill>
                  <a:srgbClr val="00B050"/>
                </a:solidFill>
              </a:rPr>
              <a:t>ÁREA PLANTADA –MIL HA </a:t>
            </a:r>
          </a:p>
          <a:p>
            <a:pPr algn="ctr"/>
            <a:endParaRPr lang="pt-BR" sz="2200" b="1" dirty="0">
              <a:solidFill>
                <a:srgbClr val="00B050"/>
              </a:solidFill>
            </a:endParaRP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218C1289-E460-4FAB-855F-2E342785E1D6}"/>
              </a:ext>
            </a:extLst>
          </p:cNvPr>
          <p:cNvSpPr txBox="1"/>
          <p:nvPr/>
        </p:nvSpPr>
        <p:spPr>
          <a:xfrm>
            <a:off x="5181602" y="4554249"/>
            <a:ext cx="62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sym typeface="Wingdings" panose="05000000000000000000" pitchFamily="2" charset="2"/>
              </a:rPr>
              <a:t>502</a:t>
            </a:r>
          </a:p>
          <a:p>
            <a:r>
              <a:rPr lang="pt-B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(-89)</a:t>
            </a:r>
            <a:r>
              <a:rPr lang="pt-BR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pt-BR" sz="1200" dirty="0"/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F2E7398F-B760-42D1-AC79-7B955DBBAF3E}"/>
              </a:ext>
            </a:extLst>
          </p:cNvPr>
          <p:cNvSpPr txBox="1"/>
          <p:nvPr/>
        </p:nvSpPr>
        <p:spPr>
          <a:xfrm>
            <a:off x="834573" y="4038992"/>
            <a:ext cx="62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sym typeface="Wingdings" panose="05000000000000000000" pitchFamily="2" charset="2"/>
              </a:rPr>
              <a:t>169</a:t>
            </a:r>
          </a:p>
          <a:p>
            <a:r>
              <a:rPr lang="pt-B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(-40)</a:t>
            </a:r>
            <a:r>
              <a:rPr lang="pt-BR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pt-BR" sz="1200" dirty="0"/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7E5D2787-989C-467F-9C3B-059A211A6A55}"/>
              </a:ext>
            </a:extLst>
          </p:cNvPr>
          <p:cNvSpPr txBox="1"/>
          <p:nvPr/>
        </p:nvSpPr>
        <p:spPr>
          <a:xfrm>
            <a:off x="5144535" y="5468866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/>
              <a:t>Louisiania</a:t>
            </a:r>
            <a:endParaRPr lang="pt-BR" sz="1200" dirty="0"/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5D75D530-FB4D-4E1A-BC8B-C85EC21A85A3}"/>
              </a:ext>
            </a:extLst>
          </p:cNvPr>
          <p:cNvSpPr txBox="1"/>
          <p:nvPr/>
        </p:nvSpPr>
        <p:spPr>
          <a:xfrm>
            <a:off x="5246917" y="5127562"/>
            <a:ext cx="62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ym typeface="Wingdings" panose="05000000000000000000" pitchFamily="2" charset="2"/>
              </a:rPr>
              <a:t>186</a:t>
            </a:r>
          </a:p>
          <a:p>
            <a:r>
              <a:rPr lang="pt-B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(-8)</a:t>
            </a:r>
            <a:r>
              <a:rPr lang="pt-BR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pt-BR" sz="1200" dirty="0"/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0796B9CC-A1C0-4943-91B4-DE8562170EF8}"/>
              </a:ext>
            </a:extLst>
          </p:cNvPr>
          <p:cNvSpPr txBox="1"/>
          <p:nvPr/>
        </p:nvSpPr>
        <p:spPr>
          <a:xfrm>
            <a:off x="5629868" y="4661760"/>
            <a:ext cx="923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1"/>
              <a:t>Mississippi</a:t>
            </a:r>
            <a:endParaRPr lang="pt-BR" sz="1200" dirty="0"/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D60B9246-72BC-48A4-82A5-B02A4698EF1B}"/>
              </a:ext>
            </a:extLst>
          </p:cNvPr>
          <p:cNvSpPr txBox="1"/>
          <p:nvPr/>
        </p:nvSpPr>
        <p:spPr>
          <a:xfrm>
            <a:off x="5834745" y="4902590"/>
            <a:ext cx="62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ym typeface="Wingdings" panose="05000000000000000000" pitchFamily="2" charset="2"/>
              </a:rPr>
              <a:t>46</a:t>
            </a:r>
          </a:p>
          <a:p>
            <a:r>
              <a:rPr lang="pt-BR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(-23)</a:t>
            </a:r>
            <a:r>
              <a:rPr lang="pt-BR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pt-BR" sz="1200" dirty="0"/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52FD4438-793C-4224-BDE4-F164C33A4869}"/>
              </a:ext>
            </a:extLst>
          </p:cNvPr>
          <p:cNvSpPr txBox="1"/>
          <p:nvPr/>
        </p:nvSpPr>
        <p:spPr>
          <a:xfrm>
            <a:off x="5174345" y="3792248"/>
            <a:ext cx="62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ym typeface="Wingdings" panose="05000000000000000000" pitchFamily="2" charset="2"/>
              </a:rPr>
              <a:t>96</a:t>
            </a:r>
          </a:p>
          <a:p>
            <a:r>
              <a:rPr lang="pt-BR" sz="1200" b="1" dirty="0">
                <a:solidFill>
                  <a:srgbClr val="0000FF"/>
                </a:solidFill>
                <a:sym typeface="Wingdings" panose="05000000000000000000" pitchFamily="2" charset="2"/>
              </a:rPr>
              <a:t>(+4)</a:t>
            </a:r>
            <a:r>
              <a:rPr lang="pt-BR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pt-BR" sz="1200" dirty="0"/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EDB18449-AB10-4E18-A26A-C540BB93C097}"/>
              </a:ext>
            </a:extLst>
          </p:cNvPr>
          <p:cNvSpPr txBox="1"/>
          <p:nvPr/>
        </p:nvSpPr>
        <p:spPr>
          <a:xfrm>
            <a:off x="3904345" y="5381562"/>
            <a:ext cx="62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ym typeface="Wingdings" panose="05000000000000000000" pitchFamily="2" charset="2"/>
              </a:rPr>
              <a:t>79</a:t>
            </a:r>
          </a:p>
          <a:p>
            <a:r>
              <a:rPr lang="pt-BR" sz="1200" b="1" dirty="0">
                <a:solidFill>
                  <a:srgbClr val="0000FF"/>
                </a:solidFill>
                <a:sym typeface="Wingdings" panose="05000000000000000000" pitchFamily="2" charset="2"/>
              </a:rPr>
              <a:t>(+4)</a:t>
            </a:r>
            <a:r>
              <a:rPr lang="pt-BR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pt-BR" sz="1200" dirty="0"/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8E2BF806-0FEC-41F7-8FC5-928B6EA09A55}"/>
              </a:ext>
            </a:extLst>
          </p:cNvPr>
          <p:cNvSpPr txBox="1"/>
          <p:nvPr/>
        </p:nvSpPr>
        <p:spPr>
          <a:xfrm>
            <a:off x="202307" y="5481046"/>
            <a:ext cx="2482836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1800" b="1" dirty="0">
                <a:sym typeface="Wingdings" panose="05000000000000000000" pitchFamily="2" charset="2"/>
              </a:rPr>
              <a:t>Long Grain </a:t>
            </a:r>
            <a:r>
              <a:rPr lang="pt-BR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841 </a:t>
            </a:r>
            <a:r>
              <a:rPr lang="pt-BR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(-103)</a:t>
            </a:r>
            <a:r>
              <a:rPr lang="pt-BR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 </a:t>
            </a:r>
            <a:r>
              <a:rPr lang="pt-BR" sz="1800" b="1" dirty="0">
                <a:sym typeface="Wingdings" panose="05000000000000000000" pitchFamily="2" charset="2"/>
              </a:rPr>
              <a:t>Médio</a:t>
            </a:r>
            <a:r>
              <a:rPr lang="pt-BR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222 </a:t>
            </a:r>
            <a:r>
              <a:rPr lang="pt-BR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(-47) </a:t>
            </a:r>
          </a:p>
          <a:p>
            <a:r>
              <a:rPr lang="pt-BR" sz="1800" b="1" dirty="0">
                <a:sym typeface="Wingdings" panose="05000000000000000000" pitchFamily="2" charset="2"/>
              </a:rPr>
              <a:t>Curto</a:t>
            </a:r>
            <a:r>
              <a:rPr lang="pt-BR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15 </a:t>
            </a:r>
            <a:r>
              <a:rPr lang="pt-BR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(-2)</a:t>
            </a:r>
          </a:p>
          <a:p>
            <a:r>
              <a:rPr lang="pt-BR" sz="1800" b="1" dirty="0"/>
              <a:t>Total </a:t>
            </a:r>
            <a:r>
              <a:rPr lang="pt-BR" sz="1800" b="1" dirty="0">
                <a:solidFill>
                  <a:srgbClr val="00B050"/>
                </a:solidFill>
              </a:rPr>
              <a:t>1.077 </a:t>
            </a:r>
            <a:r>
              <a:rPr lang="pt-BR" sz="1800" b="1" dirty="0">
                <a:solidFill>
                  <a:srgbClr val="FF0000"/>
                </a:solidFill>
              </a:rPr>
              <a:t>(-151)</a:t>
            </a:r>
            <a:r>
              <a:rPr lang="pt-BR" sz="1800" b="1" dirty="0">
                <a:solidFill>
                  <a:srgbClr val="00B050"/>
                </a:solidFill>
              </a:rPr>
              <a:t> </a:t>
            </a:r>
            <a:endParaRPr lang="pt-BR" sz="1800" b="1" dirty="0">
              <a:solidFill>
                <a:srgbClr val="FF0000"/>
              </a:solidFill>
            </a:endParaRP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88CB6AA3-4C84-4C8E-AD82-9F3C02F27851}"/>
              </a:ext>
            </a:extLst>
          </p:cNvPr>
          <p:cNvSpPr txBox="1"/>
          <p:nvPr/>
        </p:nvSpPr>
        <p:spPr>
          <a:xfrm>
            <a:off x="3788233" y="591850"/>
            <a:ext cx="4673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chemeClr val="bg2">
                    <a:lumMod val="25000"/>
                  </a:schemeClr>
                </a:solidFill>
              </a:rPr>
              <a:t>ESTADOS UNIDOS</a:t>
            </a:r>
            <a:endParaRPr lang="pt-BR" sz="3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2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6">
            <a:extLst>
              <a:ext uri="{FF2B5EF4-FFF2-40B4-BE49-F238E27FC236}">
                <a16:creationId xmlns:a16="http://schemas.microsoft.com/office/drawing/2014/main" id="{D5BE3C81-2002-430E-8CBC-A1219F16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22" y="328305"/>
            <a:ext cx="79403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pt-BR" b="1" dirty="0">
              <a:solidFill>
                <a:srgbClr val="008000"/>
              </a:solidFill>
            </a:endParaRPr>
          </a:p>
        </p:txBody>
      </p:sp>
      <p:sp>
        <p:nvSpPr>
          <p:cNvPr id="75" name="Retângulo de cantos arredondados 71">
            <a:extLst>
              <a:ext uri="{FF2B5EF4-FFF2-40B4-BE49-F238E27FC236}">
                <a16:creationId xmlns:a16="http://schemas.microsoft.com/office/drawing/2014/main" id="{FDB9994E-3245-472E-990D-14C5CA69CDE5}"/>
              </a:ext>
            </a:extLst>
          </p:cNvPr>
          <p:cNvSpPr/>
          <p:nvPr/>
        </p:nvSpPr>
        <p:spPr bwMode="auto">
          <a:xfrm>
            <a:off x="2123728" y="1044594"/>
            <a:ext cx="878423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17/18</a:t>
            </a:r>
          </a:p>
        </p:txBody>
      </p:sp>
      <p:sp>
        <p:nvSpPr>
          <p:cNvPr id="76" name="Retângulo de cantos arredondados 122">
            <a:extLst>
              <a:ext uri="{FF2B5EF4-FFF2-40B4-BE49-F238E27FC236}">
                <a16:creationId xmlns:a16="http://schemas.microsoft.com/office/drawing/2014/main" id="{C6EDEB49-79E0-4BF4-B88C-E2BC68F57C9A}"/>
              </a:ext>
            </a:extLst>
          </p:cNvPr>
          <p:cNvSpPr/>
          <p:nvPr/>
        </p:nvSpPr>
        <p:spPr bwMode="auto">
          <a:xfrm>
            <a:off x="3419872" y="1044594"/>
            <a:ext cx="806449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18/19</a:t>
            </a:r>
          </a:p>
        </p:txBody>
      </p:sp>
      <p:sp>
        <p:nvSpPr>
          <p:cNvPr id="77" name="Retângulo de cantos arredondados 124">
            <a:extLst>
              <a:ext uri="{FF2B5EF4-FFF2-40B4-BE49-F238E27FC236}">
                <a16:creationId xmlns:a16="http://schemas.microsoft.com/office/drawing/2014/main" id="{A6E13068-F7BC-4B5C-90EA-C633546B2D7F}"/>
              </a:ext>
            </a:extLst>
          </p:cNvPr>
          <p:cNvSpPr/>
          <p:nvPr/>
        </p:nvSpPr>
        <p:spPr bwMode="auto">
          <a:xfrm>
            <a:off x="5868144" y="1044594"/>
            <a:ext cx="1142692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20/21 (B)</a:t>
            </a:r>
          </a:p>
        </p:txBody>
      </p:sp>
      <p:sp>
        <p:nvSpPr>
          <p:cNvPr id="78" name="Retângulo de cantos arredondados 125">
            <a:extLst>
              <a:ext uri="{FF2B5EF4-FFF2-40B4-BE49-F238E27FC236}">
                <a16:creationId xmlns:a16="http://schemas.microsoft.com/office/drawing/2014/main" id="{60BC09C0-627F-4A26-98C6-581784FD55F2}"/>
              </a:ext>
            </a:extLst>
          </p:cNvPr>
          <p:cNvSpPr/>
          <p:nvPr/>
        </p:nvSpPr>
        <p:spPr bwMode="auto">
          <a:xfrm>
            <a:off x="8356980" y="1044594"/>
            <a:ext cx="607508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A-B</a:t>
            </a:r>
          </a:p>
        </p:txBody>
      </p:sp>
      <p:sp>
        <p:nvSpPr>
          <p:cNvPr id="79" name="Retângulo de cantos arredondados 73">
            <a:extLst>
              <a:ext uri="{FF2B5EF4-FFF2-40B4-BE49-F238E27FC236}">
                <a16:creationId xmlns:a16="http://schemas.microsoft.com/office/drawing/2014/main" id="{36089CE2-367B-4472-BEF7-2C6AFE8C0528}"/>
              </a:ext>
            </a:extLst>
          </p:cNvPr>
          <p:cNvSpPr/>
          <p:nvPr/>
        </p:nvSpPr>
        <p:spPr bwMode="auto">
          <a:xfrm>
            <a:off x="251520" y="1551795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Estoques Iniciais</a:t>
            </a:r>
          </a:p>
        </p:txBody>
      </p:sp>
      <p:sp>
        <p:nvSpPr>
          <p:cNvPr id="80" name="Retângulo de cantos arredondados 78">
            <a:extLst>
              <a:ext uri="{FF2B5EF4-FFF2-40B4-BE49-F238E27FC236}">
                <a16:creationId xmlns:a16="http://schemas.microsoft.com/office/drawing/2014/main" id="{1A889B58-9CFD-4FEA-86D5-DCD77096BE80}"/>
              </a:ext>
            </a:extLst>
          </p:cNvPr>
          <p:cNvSpPr/>
          <p:nvPr/>
        </p:nvSpPr>
        <p:spPr bwMode="auto">
          <a:xfrm>
            <a:off x="2123729" y="1551795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2.149</a:t>
            </a:r>
          </a:p>
        </p:txBody>
      </p:sp>
      <p:sp>
        <p:nvSpPr>
          <p:cNvPr id="81" name="Retângulo de cantos arredondados 126">
            <a:extLst>
              <a:ext uri="{FF2B5EF4-FFF2-40B4-BE49-F238E27FC236}">
                <a16:creationId xmlns:a16="http://schemas.microsoft.com/office/drawing/2014/main" id="{829A6052-938A-45A7-A2EA-765B2ABF25C1}"/>
              </a:ext>
            </a:extLst>
          </p:cNvPr>
          <p:cNvSpPr/>
          <p:nvPr/>
        </p:nvSpPr>
        <p:spPr bwMode="auto">
          <a:xfrm>
            <a:off x="3419872" y="1551795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1.372</a:t>
            </a:r>
          </a:p>
        </p:txBody>
      </p:sp>
      <p:sp>
        <p:nvSpPr>
          <p:cNvPr id="82" name="Retângulo de cantos arredondados 127">
            <a:extLst>
              <a:ext uri="{FF2B5EF4-FFF2-40B4-BE49-F238E27FC236}">
                <a16:creationId xmlns:a16="http://schemas.microsoft.com/office/drawing/2014/main" id="{E58BE98D-57F4-48DD-B83B-41A61E048CEA}"/>
              </a:ext>
            </a:extLst>
          </p:cNvPr>
          <p:cNvSpPr/>
          <p:nvPr/>
        </p:nvSpPr>
        <p:spPr bwMode="auto">
          <a:xfrm>
            <a:off x="4673636" y="1551795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2.093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Retângulo de cantos arredondados 128">
            <a:extLst>
              <a:ext uri="{FF2B5EF4-FFF2-40B4-BE49-F238E27FC236}">
                <a16:creationId xmlns:a16="http://schemas.microsoft.com/office/drawing/2014/main" id="{29335E77-C17F-457A-9939-184C13479543}"/>
              </a:ext>
            </a:extLst>
          </p:cNvPr>
          <p:cNvSpPr/>
          <p:nvPr/>
        </p:nvSpPr>
        <p:spPr bwMode="auto">
          <a:xfrm>
            <a:off x="6018907" y="1551795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1.338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Retângulo de cantos arredondados 129">
            <a:extLst>
              <a:ext uri="{FF2B5EF4-FFF2-40B4-BE49-F238E27FC236}">
                <a16:creationId xmlns:a16="http://schemas.microsoft.com/office/drawing/2014/main" id="{3EAB7694-6153-4DD4-B79D-78FF602AC45B}"/>
              </a:ext>
            </a:extLst>
          </p:cNvPr>
          <p:cNvSpPr/>
          <p:nvPr/>
        </p:nvSpPr>
        <p:spPr bwMode="auto">
          <a:xfrm>
            <a:off x="8215086" y="1551795"/>
            <a:ext cx="749402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+667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85" name="Retângulo de cantos arredondados 130">
            <a:extLst>
              <a:ext uri="{FF2B5EF4-FFF2-40B4-BE49-F238E27FC236}">
                <a16:creationId xmlns:a16="http://schemas.microsoft.com/office/drawing/2014/main" id="{0FAD5290-46EB-4ED4-B284-ECFE37D70661}"/>
              </a:ext>
            </a:extLst>
          </p:cNvPr>
          <p:cNvSpPr/>
          <p:nvPr/>
        </p:nvSpPr>
        <p:spPr bwMode="auto">
          <a:xfrm>
            <a:off x="251520" y="1968851"/>
            <a:ext cx="1656184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Produção</a:t>
            </a:r>
          </a:p>
        </p:txBody>
      </p:sp>
      <p:sp>
        <p:nvSpPr>
          <p:cNvPr id="86" name="Retângulo de cantos arredondados 131">
            <a:extLst>
              <a:ext uri="{FF2B5EF4-FFF2-40B4-BE49-F238E27FC236}">
                <a16:creationId xmlns:a16="http://schemas.microsoft.com/office/drawing/2014/main" id="{1C682F8E-CB7D-4AD9-8BCD-A621460DFDC4}"/>
              </a:ext>
            </a:extLst>
          </p:cNvPr>
          <p:cNvSpPr/>
          <p:nvPr/>
        </p:nvSpPr>
        <p:spPr bwMode="auto">
          <a:xfrm>
            <a:off x="2123729" y="1968851"/>
            <a:ext cx="878423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8.319</a:t>
            </a:r>
          </a:p>
        </p:txBody>
      </p:sp>
      <p:sp>
        <p:nvSpPr>
          <p:cNvPr id="87" name="Retângulo de cantos arredondados 132">
            <a:extLst>
              <a:ext uri="{FF2B5EF4-FFF2-40B4-BE49-F238E27FC236}">
                <a16:creationId xmlns:a16="http://schemas.microsoft.com/office/drawing/2014/main" id="{5B0B176D-5797-4236-8E1C-77D8890353C2}"/>
              </a:ext>
            </a:extLst>
          </p:cNvPr>
          <p:cNvSpPr/>
          <p:nvPr/>
        </p:nvSpPr>
        <p:spPr bwMode="auto">
          <a:xfrm>
            <a:off x="3419872" y="1968851"/>
            <a:ext cx="806449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10.447</a:t>
            </a:r>
          </a:p>
        </p:txBody>
      </p:sp>
      <p:sp>
        <p:nvSpPr>
          <p:cNvPr id="88" name="Retângulo de cantos arredondados 133">
            <a:extLst>
              <a:ext uri="{FF2B5EF4-FFF2-40B4-BE49-F238E27FC236}">
                <a16:creationId xmlns:a16="http://schemas.microsoft.com/office/drawing/2014/main" id="{31D5F930-7ABF-408E-A932-D2D0E111F747}"/>
              </a:ext>
            </a:extLst>
          </p:cNvPr>
          <p:cNvSpPr/>
          <p:nvPr/>
        </p:nvSpPr>
        <p:spPr bwMode="auto">
          <a:xfrm>
            <a:off x="4673636" y="1968851"/>
            <a:ext cx="887897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8.639</a:t>
            </a:r>
          </a:p>
        </p:txBody>
      </p:sp>
      <p:sp>
        <p:nvSpPr>
          <p:cNvPr id="89" name="Retângulo de cantos arredondados 134">
            <a:extLst>
              <a:ext uri="{FF2B5EF4-FFF2-40B4-BE49-F238E27FC236}">
                <a16:creationId xmlns:a16="http://schemas.microsoft.com/office/drawing/2014/main" id="{331B4097-B754-4C6D-86A3-328479985BA8}"/>
              </a:ext>
            </a:extLst>
          </p:cNvPr>
          <p:cNvSpPr/>
          <p:nvPr/>
        </p:nvSpPr>
        <p:spPr bwMode="auto">
          <a:xfrm>
            <a:off x="6018907" y="1968851"/>
            <a:ext cx="841166" cy="357189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10.622</a:t>
            </a:r>
          </a:p>
        </p:txBody>
      </p:sp>
      <p:sp>
        <p:nvSpPr>
          <p:cNvPr id="90" name="Retângulo de cantos arredondados 135">
            <a:extLst>
              <a:ext uri="{FF2B5EF4-FFF2-40B4-BE49-F238E27FC236}">
                <a16:creationId xmlns:a16="http://schemas.microsoft.com/office/drawing/2014/main" id="{26202CCE-E0C2-407B-8ED8-2B4C8F83D7D1}"/>
              </a:ext>
            </a:extLst>
          </p:cNvPr>
          <p:cNvSpPr/>
          <p:nvPr/>
        </p:nvSpPr>
        <p:spPr bwMode="auto">
          <a:xfrm>
            <a:off x="8172400" y="1968851"/>
            <a:ext cx="792088" cy="3571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-1.120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1" name="Retângulo de cantos arredondados 136">
            <a:extLst>
              <a:ext uri="{FF2B5EF4-FFF2-40B4-BE49-F238E27FC236}">
                <a16:creationId xmlns:a16="http://schemas.microsoft.com/office/drawing/2014/main" id="{F894B8FC-9B06-43D2-A35B-3F8883150581}"/>
              </a:ext>
            </a:extLst>
          </p:cNvPr>
          <p:cNvSpPr/>
          <p:nvPr/>
        </p:nvSpPr>
        <p:spPr bwMode="auto">
          <a:xfrm>
            <a:off x="251520" y="2420242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Importação</a:t>
            </a:r>
          </a:p>
        </p:txBody>
      </p:sp>
      <p:sp>
        <p:nvSpPr>
          <p:cNvPr id="92" name="Retângulo de cantos arredondados 137">
            <a:extLst>
              <a:ext uri="{FF2B5EF4-FFF2-40B4-BE49-F238E27FC236}">
                <a16:creationId xmlns:a16="http://schemas.microsoft.com/office/drawing/2014/main" id="{2055708F-6098-4757-90DD-E52B1E0FE6C7}"/>
              </a:ext>
            </a:extLst>
          </p:cNvPr>
          <p:cNvSpPr/>
          <p:nvPr/>
        </p:nvSpPr>
        <p:spPr bwMode="auto">
          <a:xfrm>
            <a:off x="2123729" y="2420242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1.248</a:t>
            </a:r>
          </a:p>
        </p:txBody>
      </p:sp>
      <p:sp>
        <p:nvSpPr>
          <p:cNvPr id="93" name="Retângulo de cantos arredondados 138">
            <a:extLst>
              <a:ext uri="{FF2B5EF4-FFF2-40B4-BE49-F238E27FC236}">
                <a16:creationId xmlns:a16="http://schemas.microsoft.com/office/drawing/2014/main" id="{669217D7-3E64-4E4B-8E4A-1A32568DB197}"/>
              </a:ext>
            </a:extLst>
          </p:cNvPr>
          <p:cNvSpPr/>
          <p:nvPr/>
        </p:nvSpPr>
        <p:spPr bwMode="auto">
          <a:xfrm>
            <a:off x="3419872" y="2420242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1.352</a:t>
            </a:r>
          </a:p>
        </p:txBody>
      </p:sp>
      <p:sp>
        <p:nvSpPr>
          <p:cNvPr id="94" name="Retângulo de cantos arredondados 139">
            <a:extLst>
              <a:ext uri="{FF2B5EF4-FFF2-40B4-BE49-F238E27FC236}">
                <a16:creationId xmlns:a16="http://schemas.microsoft.com/office/drawing/2014/main" id="{39FA49B8-FCD6-43B0-BE86-8427E0543FA4}"/>
              </a:ext>
            </a:extLst>
          </p:cNvPr>
          <p:cNvSpPr/>
          <p:nvPr/>
        </p:nvSpPr>
        <p:spPr bwMode="auto">
          <a:xfrm>
            <a:off x="4673636" y="2420242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1.742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1300" b="1" dirty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Retângulo de cantos arredondados 140">
            <a:extLst>
              <a:ext uri="{FF2B5EF4-FFF2-40B4-BE49-F238E27FC236}">
                <a16:creationId xmlns:a16="http://schemas.microsoft.com/office/drawing/2014/main" id="{9589A165-5E96-4BDC-A811-FF5B4B5CA9DF}"/>
              </a:ext>
            </a:extLst>
          </p:cNvPr>
          <p:cNvSpPr/>
          <p:nvPr/>
        </p:nvSpPr>
        <p:spPr bwMode="auto">
          <a:xfrm>
            <a:off x="6018907" y="2420242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1.667</a:t>
            </a:r>
          </a:p>
        </p:txBody>
      </p:sp>
      <p:sp>
        <p:nvSpPr>
          <p:cNvPr id="96" name="Retângulo de cantos arredondados 141">
            <a:extLst>
              <a:ext uri="{FF2B5EF4-FFF2-40B4-BE49-F238E27FC236}">
                <a16:creationId xmlns:a16="http://schemas.microsoft.com/office/drawing/2014/main" id="{DB7AD1CC-2EDC-4F63-A622-A10DFDAA1A9B}"/>
              </a:ext>
            </a:extLst>
          </p:cNvPr>
          <p:cNvSpPr/>
          <p:nvPr/>
        </p:nvSpPr>
        <p:spPr bwMode="auto">
          <a:xfrm>
            <a:off x="8215086" y="2420242"/>
            <a:ext cx="749402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0000FF"/>
                </a:solidFill>
                <a:latin typeface="Arial" charset="0"/>
              </a:rPr>
              <a:t>+129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97" name="Retângulo de cantos arredondados 142">
            <a:extLst>
              <a:ext uri="{FF2B5EF4-FFF2-40B4-BE49-F238E27FC236}">
                <a16:creationId xmlns:a16="http://schemas.microsoft.com/office/drawing/2014/main" id="{D2C438EF-AEEF-469C-91B2-B54EB4218177}"/>
              </a:ext>
            </a:extLst>
          </p:cNvPr>
          <p:cNvSpPr/>
          <p:nvPr/>
        </p:nvSpPr>
        <p:spPr bwMode="auto">
          <a:xfrm>
            <a:off x="251520" y="2836734"/>
            <a:ext cx="1656184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Oferta Total</a:t>
            </a:r>
          </a:p>
        </p:txBody>
      </p:sp>
      <p:sp>
        <p:nvSpPr>
          <p:cNvPr id="98" name="Retângulo de cantos arredondados 143">
            <a:extLst>
              <a:ext uri="{FF2B5EF4-FFF2-40B4-BE49-F238E27FC236}">
                <a16:creationId xmlns:a16="http://schemas.microsoft.com/office/drawing/2014/main" id="{F80F22EF-9728-4A1E-B0D3-A44C66960AB7}"/>
              </a:ext>
            </a:extLst>
          </p:cNvPr>
          <p:cNvSpPr/>
          <p:nvPr/>
        </p:nvSpPr>
        <p:spPr bwMode="auto">
          <a:xfrm>
            <a:off x="2123729" y="2836734"/>
            <a:ext cx="878423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11.753</a:t>
            </a:r>
          </a:p>
        </p:txBody>
      </p:sp>
      <p:sp>
        <p:nvSpPr>
          <p:cNvPr id="99" name="Retângulo de cantos arredondados 144">
            <a:extLst>
              <a:ext uri="{FF2B5EF4-FFF2-40B4-BE49-F238E27FC236}">
                <a16:creationId xmlns:a16="http://schemas.microsoft.com/office/drawing/2014/main" id="{B384BFAF-C492-4856-904B-800CE9A2AEB2}"/>
              </a:ext>
            </a:extLst>
          </p:cNvPr>
          <p:cNvSpPr/>
          <p:nvPr/>
        </p:nvSpPr>
        <p:spPr bwMode="auto">
          <a:xfrm>
            <a:off x="3419872" y="2836734"/>
            <a:ext cx="806449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13.171</a:t>
            </a:r>
          </a:p>
        </p:txBody>
      </p:sp>
      <p:sp>
        <p:nvSpPr>
          <p:cNvPr id="100" name="Retângulo de cantos arredondados 145">
            <a:extLst>
              <a:ext uri="{FF2B5EF4-FFF2-40B4-BE49-F238E27FC236}">
                <a16:creationId xmlns:a16="http://schemas.microsoft.com/office/drawing/2014/main" id="{4477415B-E72A-4DF5-AC42-22D8142259CF}"/>
              </a:ext>
            </a:extLst>
          </p:cNvPr>
          <p:cNvSpPr/>
          <p:nvPr/>
        </p:nvSpPr>
        <p:spPr bwMode="auto">
          <a:xfrm>
            <a:off x="4673636" y="2836734"/>
            <a:ext cx="887897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12.474</a:t>
            </a:r>
          </a:p>
        </p:txBody>
      </p:sp>
      <p:sp>
        <p:nvSpPr>
          <p:cNvPr id="101" name="Retângulo de cantos arredondados 146">
            <a:extLst>
              <a:ext uri="{FF2B5EF4-FFF2-40B4-BE49-F238E27FC236}">
                <a16:creationId xmlns:a16="http://schemas.microsoft.com/office/drawing/2014/main" id="{B2C125DC-8AD4-4289-8F79-02A489D49A42}"/>
              </a:ext>
            </a:extLst>
          </p:cNvPr>
          <p:cNvSpPr/>
          <p:nvPr/>
        </p:nvSpPr>
        <p:spPr bwMode="auto">
          <a:xfrm>
            <a:off x="6018907" y="2852290"/>
            <a:ext cx="841166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13.627</a:t>
            </a:r>
          </a:p>
        </p:txBody>
      </p:sp>
      <p:sp>
        <p:nvSpPr>
          <p:cNvPr id="102" name="Retângulo de cantos arredondados 147">
            <a:extLst>
              <a:ext uri="{FF2B5EF4-FFF2-40B4-BE49-F238E27FC236}">
                <a16:creationId xmlns:a16="http://schemas.microsoft.com/office/drawing/2014/main" id="{66DD288A-C0D3-4C26-94BB-BD32E1B992C6}"/>
              </a:ext>
            </a:extLst>
          </p:cNvPr>
          <p:cNvSpPr/>
          <p:nvPr/>
        </p:nvSpPr>
        <p:spPr bwMode="auto">
          <a:xfrm>
            <a:off x="8215086" y="2836734"/>
            <a:ext cx="749402" cy="3643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-323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03" name="Retângulo de cantos arredondados 160">
            <a:extLst>
              <a:ext uri="{FF2B5EF4-FFF2-40B4-BE49-F238E27FC236}">
                <a16:creationId xmlns:a16="http://schemas.microsoft.com/office/drawing/2014/main" id="{1365D604-368D-47D2-B5EE-5B249E8E639F}"/>
              </a:ext>
            </a:extLst>
          </p:cNvPr>
          <p:cNvSpPr/>
          <p:nvPr/>
        </p:nvSpPr>
        <p:spPr bwMode="auto">
          <a:xfrm>
            <a:off x="251520" y="4077927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Exportação</a:t>
            </a:r>
          </a:p>
        </p:txBody>
      </p:sp>
      <p:sp>
        <p:nvSpPr>
          <p:cNvPr id="104" name="Retângulo de cantos arredondados 161">
            <a:extLst>
              <a:ext uri="{FF2B5EF4-FFF2-40B4-BE49-F238E27FC236}">
                <a16:creationId xmlns:a16="http://schemas.microsoft.com/office/drawing/2014/main" id="{8E43F55D-11BE-4DE7-8206-8B20C465D21D}"/>
              </a:ext>
            </a:extLst>
          </p:cNvPr>
          <p:cNvSpPr/>
          <p:nvPr/>
        </p:nvSpPr>
        <p:spPr bwMode="auto">
          <a:xfrm>
            <a:off x="2123729" y="4077927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4.062</a:t>
            </a:r>
          </a:p>
        </p:txBody>
      </p:sp>
      <p:sp>
        <p:nvSpPr>
          <p:cNvPr id="105" name="Retângulo de cantos arredondados 162">
            <a:extLst>
              <a:ext uri="{FF2B5EF4-FFF2-40B4-BE49-F238E27FC236}">
                <a16:creationId xmlns:a16="http://schemas.microsoft.com/office/drawing/2014/main" id="{C2F0DF0C-70CB-49E5-92B9-74AFD24C3D12}"/>
              </a:ext>
            </a:extLst>
          </p:cNvPr>
          <p:cNvSpPr/>
          <p:nvPr/>
        </p:nvSpPr>
        <p:spPr bwMode="auto">
          <a:xfrm>
            <a:off x="3419872" y="4077927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4.367</a:t>
            </a:r>
          </a:p>
        </p:txBody>
      </p:sp>
      <p:sp>
        <p:nvSpPr>
          <p:cNvPr id="106" name="Retângulo de cantos arredondados 163">
            <a:extLst>
              <a:ext uri="{FF2B5EF4-FFF2-40B4-BE49-F238E27FC236}">
                <a16:creationId xmlns:a16="http://schemas.microsoft.com/office/drawing/2014/main" id="{D31564A6-2ED0-4134-9EC4-1D4556F913A6}"/>
              </a:ext>
            </a:extLst>
          </p:cNvPr>
          <p:cNvSpPr/>
          <p:nvPr/>
        </p:nvSpPr>
        <p:spPr bwMode="auto">
          <a:xfrm>
            <a:off x="4673636" y="4077927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4.395</a:t>
            </a:r>
          </a:p>
        </p:txBody>
      </p:sp>
      <p:sp>
        <p:nvSpPr>
          <p:cNvPr id="107" name="Retângulo de cantos arredondados 164">
            <a:extLst>
              <a:ext uri="{FF2B5EF4-FFF2-40B4-BE49-F238E27FC236}">
                <a16:creationId xmlns:a16="http://schemas.microsoft.com/office/drawing/2014/main" id="{8280990D-CCB5-48DA-9EF1-088F1668EA9F}"/>
              </a:ext>
            </a:extLst>
          </p:cNvPr>
          <p:cNvSpPr/>
          <p:nvPr/>
        </p:nvSpPr>
        <p:spPr bwMode="auto">
          <a:xfrm>
            <a:off x="6018907" y="4077927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4.247</a:t>
            </a:r>
          </a:p>
        </p:txBody>
      </p:sp>
      <p:sp>
        <p:nvSpPr>
          <p:cNvPr id="108" name="Retângulo de cantos arredondados 165">
            <a:extLst>
              <a:ext uri="{FF2B5EF4-FFF2-40B4-BE49-F238E27FC236}">
                <a16:creationId xmlns:a16="http://schemas.microsoft.com/office/drawing/2014/main" id="{046584C3-2569-420C-8EB3-6C3B21A0C815}"/>
              </a:ext>
            </a:extLst>
          </p:cNvPr>
          <p:cNvSpPr/>
          <p:nvPr/>
        </p:nvSpPr>
        <p:spPr bwMode="auto">
          <a:xfrm>
            <a:off x="8215086" y="4077927"/>
            <a:ext cx="749402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-140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09" name="Retângulo de cantos arredondados 166">
            <a:extLst>
              <a:ext uri="{FF2B5EF4-FFF2-40B4-BE49-F238E27FC236}">
                <a16:creationId xmlns:a16="http://schemas.microsoft.com/office/drawing/2014/main" id="{FBB36647-662E-4161-BE0A-8244860F8B1C}"/>
              </a:ext>
            </a:extLst>
          </p:cNvPr>
          <p:cNvSpPr/>
          <p:nvPr/>
        </p:nvSpPr>
        <p:spPr bwMode="auto">
          <a:xfrm>
            <a:off x="251520" y="4518709"/>
            <a:ext cx="1656184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Demanda</a:t>
            </a:r>
          </a:p>
        </p:txBody>
      </p:sp>
      <p:sp>
        <p:nvSpPr>
          <p:cNvPr id="110" name="Retângulo de cantos arredondados 167">
            <a:extLst>
              <a:ext uri="{FF2B5EF4-FFF2-40B4-BE49-F238E27FC236}">
                <a16:creationId xmlns:a16="http://schemas.microsoft.com/office/drawing/2014/main" id="{6C8419D5-0E60-4D9B-AD17-F9A9E791D4BA}"/>
              </a:ext>
            </a:extLst>
          </p:cNvPr>
          <p:cNvSpPr/>
          <p:nvPr/>
        </p:nvSpPr>
        <p:spPr bwMode="auto">
          <a:xfrm>
            <a:off x="2123729" y="4518709"/>
            <a:ext cx="878423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10.381</a:t>
            </a:r>
          </a:p>
        </p:txBody>
      </p:sp>
      <p:sp>
        <p:nvSpPr>
          <p:cNvPr id="111" name="Retângulo de cantos arredondados 168">
            <a:extLst>
              <a:ext uri="{FF2B5EF4-FFF2-40B4-BE49-F238E27FC236}">
                <a16:creationId xmlns:a16="http://schemas.microsoft.com/office/drawing/2014/main" id="{BD0BA5C8-9366-4823-B699-12491062B285}"/>
              </a:ext>
            </a:extLst>
          </p:cNvPr>
          <p:cNvSpPr/>
          <p:nvPr/>
        </p:nvSpPr>
        <p:spPr bwMode="auto">
          <a:xfrm>
            <a:off x="3419872" y="4518709"/>
            <a:ext cx="806449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11.078</a:t>
            </a:r>
          </a:p>
        </p:txBody>
      </p:sp>
      <p:sp>
        <p:nvSpPr>
          <p:cNvPr id="112" name="Retângulo de cantos arredondados 169">
            <a:extLst>
              <a:ext uri="{FF2B5EF4-FFF2-40B4-BE49-F238E27FC236}">
                <a16:creationId xmlns:a16="http://schemas.microsoft.com/office/drawing/2014/main" id="{5C6E1BD3-93FD-45BC-BF0C-3F1A9800DCF0}"/>
              </a:ext>
            </a:extLst>
          </p:cNvPr>
          <p:cNvSpPr/>
          <p:nvPr/>
        </p:nvSpPr>
        <p:spPr bwMode="auto">
          <a:xfrm>
            <a:off x="4673636" y="4518709"/>
            <a:ext cx="887897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11.137</a:t>
            </a:r>
          </a:p>
        </p:txBody>
      </p:sp>
      <p:sp>
        <p:nvSpPr>
          <p:cNvPr id="113" name="Retângulo de cantos arredondados 170">
            <a:extLst>
              <a:ext uri="{FF2B5EF4-FFF2-40B4-BE49-F238E27FC236}">
                <a16:creationId xmlns:a16="http://schemas.microsoft.com/office/drawing/2014/main" id="{3959E38C-2ADA-43DA-9E58-E8EDFADC1300}"/>
              </a:ext>
            </a:extLst>
          </p:cNvPr>
          <p:cNvSpPr/>
          <p:nvPr/>
        </p:nvSpPr>
        <p:spPr bwMode="auto">
          <a:xfrm>
            <a:off x="6018907" y="4518709"/>
            <a:ext cx="841166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11.622</a:t>
            </a:r>
          </a:p>
        </p:txBody>
      </p:sp>
      <p:sp>
        <p:nvSpPr>
          <p:cNvPr id="114" name="Retângulo de cantos arredondados 171">
            <a:extLst>
              <a:ext uri="{FF2B5EF4-FFF2-40B4-BE49-F238E27FC236}">
                <a16:creationId xmlns:a16="http://schemas.microsoft.com/office/drawing/2014/main" id="{13382BE9-4301-4B2B-9629-6E96F14CF9ED}"/>
              </a:ext>
            </a:extLst>
          </p:cNvPr>
          <p:cNvSpPr/>
          <p:nvPr/>
        </p:nvSpPr>
        <p:spPr bwMode="auto">
          <a:xfrm>
            <a:off x="8215086" y="4518709"/>
            <a:ext cx="749402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-234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15" name="Retângulo de cantos arredondados 172">
            <a:extLst>
              <a:ext uri="{FF2B5EF4-FFF2-40B4-BE49-F238E27FC236}">
                <a16:creationId xmlns:a16="http://schemas.microsoft.com/office/drawing/2014/main" id="{5A4B953C-BCEA-49FF-8EA7-3FA9CBF64BB5}"/>
              </a:ext>
            </a:extLst>
          </p:cNvPr>
          <p:cNvSpPr/>
          <p:nvPr/>
        </p:nvSpPr>
        <p:spPr bwMode="auto">
          <a:xfrm>
            <a:off x="251520" y="5212811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Estoques</a:t>
            </a:r>
          </a:p>
        </p:txBody>
      </p:sp>
      <p:sp>
        <p:nvSpPr>
          <p:cNvPr id="116" name="Retângulo de cantos arredondados 173">
            <a:extLst>
              <a:ext uri="{FF2B5EF4-FFF2-40B4-BE49-F238E27FC236}">
                <a16:creationId xmlns:a16="http://schemas.microsoft.com/office/drawing/2014/main" id="{790CB990-1709-437C-862F-0BAFD9960AD9}"/>
              </a:ext>
            </a:extLst>
          </p:cNvPr>
          <p:cNvSpPr/>
          <p:nvPr/>
        </p:nvSpPr>
        <p:spPr bwMode="auto">
          <a:xfrm>
            <a:off x="2123729" y="5212811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1.372</a:t>
            </a:r>
          </a:p>
        </p:txBody>
      </p:sp>
      <p:sp>
        <p:nvSpPr>
          <p:cNvPr id="117" name="Retângulo de cantos arredondados 174">
            <a:extLst>
              <a:ext uri="{FF2B5EF4-FFF2-40B4-BE49-F238E27FC236}">
                <a16:creationId xmlns:a16="http://schemas.microsoft.com/office/drawing/2014/main" id="{BCEE34D2-E348-47F8-8F7A-EF565F7AE6D8}"/>
              </a:ext>
            </a:extLst>
          </p:cNvPr>
          <p:cNvSpPr/>
          <p:nvPr/>
        </p:nvSpPr>
        <p:spPr bwMode="auto">
          <a:xfrm>
            <a:off x="3419872" y="5212811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2.093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8" name="Retângulo de cantos arredondados 175">
            <a:extLst>
              <a:ext uri="{FF2B5EF4-FFF2-40B4-BE49-F238E27FC236}">
                <a16:creationId xmlns:a16="http://schemas.microsoft.com/office/drawing/2014/main" id="{FE62DF3D-06BF-4132-A5B0-A6BF2959D18F}"/>
              </a:ext>
            </a:extLst>
          </p:cNvPr>
          <p:cNvSpPr/>
          <p:nvPr/>
        </p:nvSpPr>
        <p:spPr bwMode="auto">
          <a:xfrm>
            <a:off x="4673636" y="5212811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1.338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9" name="Retângulo de cantos arredondados 176">
            <a:extLst>
              <a:ext uri="{FF2B5EF4-FFF2-40B4-BE49-F238E27FC236}">
                <a16:creationId xmlns:a16="http://schemas.microsoft.com/office/drawing/2014/main" id="{CB597840-4C35-4ACD-8758-174F627252A6}"/>
              </a:ext>
            </a:extLst>
          </p:cNvPr>
          <p:cNvSpPr/>
          <p:nvPr/>
        </p:nvSpPr>
        <p:spPr bwMode="auto">
          <a:xfrm>
            <a:off x="6018907" y="5212811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2.005</a:t>
            </a:r>
          </a:p>
        </p:txBody>
      </p:sp>
      <p:sp>
        <p:nvSpPr>
          <p:cNvPr id="120" name="Retângulo de cantos arredondados 177">
            <a:extLst>
              <a:ext uri="{FF2B5EF4-FFF2-40B4-BE49-F238E27FC236}">
                <a16:creationId xmlns:a16="http://schemas.microsoft.com/office/drawing/2014/main" id="{49E55019-8AF7-4101-9770-C000D760C3AA}"/>
              </a:ext>
            </a:extLst>
          </p:cNvPr>
          <p:cNvSpPr/>
          <p:nvPr/>
        </p:nvSpPr>
        <p:spPr bwMode="auto">
          <a:xfrm>
            <a:off x="8215086" y="5212811"/>
            <a:ext cx="749402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-90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1" name="Retângulo de cantos arredondados 72">
            <a:extLst>
              <a:ext uri="{FF2B5EF4-FFF2-40B4-BE49-F238E27FC236}">
                <a16:creationId xmlns:a16="http://schemas.microsoft.com/office/drawing/2014/main" id="{4E116ED3-F3EE-4BD3-BFBF-BD1683140342}"/>
              </a:ext>
            </a:extLst>
          </p:cNvPr>
          <p:cNvSpPr/>
          <p:nvPr/>
        </p:nvSpPr>
        <p:spPr bwMode="auto">
          <a:xfrm>
            <a:off x="251520" y="1040993"/>
            <a:ext cx="1637615" cy="385994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Ago/</a:t>
            </a:r>
            <a:r>
              <a:rPr kumimoji="0" lang="pt-BR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jul</a:t>
            </a:r>
            <a:endParaRPr kumimoji="0" lang="pt-BR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2" name="Retângulo de cantos arredondados 74">
            <a:extLst>
              <a:ext uri="{FF2B5EF4-FFF2-40B4-BE49-F238E27FC236}">
                <a16:creationId xmlns:a16="http://schemas.microsoft.com/office/drawing/2014/main" id="{4D9BA883-FE56-45E0-9CE3-280D7B52F8CB}"/>
              </a:ext>
            </a:extLst>
          </p:cNvPr>
          <p:cNvSpPr/>
          <p:nvPr/>
        </p:nvSpPr>
        <p:spPr bwMode="auto">
          <a:xfrm>
            <a:off x="251520" y="5648460"/>
            <a:ext cx="1656184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E/D</a:t>
            </a:r>
          </a:p>
        </p:txBody>
      </p:sp>
      <p:sp>
        <p:nvSpPr>
          <p:cNvPr id="123" name="Retângulo de cantos arredondados 75">
            <a:extLst>
              <a:ext uri="{FF2B5EF4-FFF2-40B4-BE49-F238E27FC236}">
                <a16:creationId xmlns:a16="http://schemas.microsoft.com/office/drawing/2014/main" id="{E4095CF0-1826-45AF-8109-80CE88057011}"/>
              </a:ext>
            </a:extLst>
          </p:cNvPr>
          <p:cNvSpPr/>
          <p:nvPr/>
        </p:nvSpPr>
        <p:spPr bwMode="auto">
          <a:xfrm>
            <a:off x="2123729" y="5648460"/>
            <a:ext cx="878423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13,2%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4" name="Retângulo de cantos arredondados 76">
            <a:extLst>
              <a:ext uri="{FF2B5EF4-FFF2-40B4-BE49-F238E27FC236}">
                <a16:creationId xmlns:a16="http://schemas.microsoft.com/office/drawing/2014/main" id="{30BE57D5-B058-4C27-8DEB-17E2B85F7484}"/>
              </a:ext>
            </a:extLst>
          </p:cNvPr>
          <p:cNvSpPr/>
          <p:nvPr/>
        </p:nvSpPr>
        <p:spPr bwMode="auto">
          <a:xfrm>
            <a:off x="3419872" y="5648460"/>
            <a:ext cx="806449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18,9%</a:t>
            </a:r>
          </a:p>
        </p:txBody>
      </p:sp>
      <p:sp>
        <p:nvSpPr>
          <p:cNvPr id="125" name="Retângulo de cantos arredondados 77">
            <a:extLst>
              <a:ext uri="{FF2B5EF4-FFF2-40B4-BE49-F238E27FC236}">
                <a16:creationId xmlns:a16="http://schemas.microsoft.com/office/drawing/2014/main" id="{79159793-B027-4A2F-AACB-BD2AC88FCE60}"/>
              </a:ext>
            </a:extLst>
          </p:cNvPr>
          <p:cNvSpPr/>
          <p:nvPr/>
        </p:nvSpPr>
        <p:spPr bwMode="auto">
          <a:xfrm>
            <a:off x="4673636" y="5648460"/>
            <a:ext cx="887897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12%</a:t>
            </a:r>
          </a:p>
        </p:txBody>
      </p:sp>
      <p:sp>
        <p:nvSpPr>
          <p:cNvPr id="126" name="Retângulo de cantos arredondados 79">
            <a:extLst>
              <a:ext uri="{FF2B5EF4-FFF2-40B4-BE49-F238E27FC236}">
                <a16:creationId xmlns:a16="http://schemas.microsoft.com/office/drawing/2014/main" id="{361CABFE-D748-42F6-A904-1C06F74646FD}"/>
              </a:ext>
            </a:extLst>
          </p:cNvPr>
          <p:cNvSpPr/>
          <p:nvPr/>
        </p:nvSpPr>
        <p:spPr bwMode="auto">
          <a:xfrm>
            <a:off x="6018907" y="5648460"/>
            <a:ext cx="841166" cy="35719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17,3%</a:t>
            </a:r>
          </a:p>
        </p:txBody>
      </p:sp>
      <p:sp>
        <p:nvSpPr>
          <p:cNvPr id="127" name="Retângulo de cantos arredondados 81">
            <a:extLst>
              <a:ext uri="{FF2B5EF4-FFF2-40B4-BE49-F238E27FC236}">
                <a16:creationId xmlns:a16="http://schemas.microsoft.com/office/drawing/2014/main" id="{2C297224-A969-446E-A840-911101113B76}"/>
              </a:ext>
            </a:extLst>
          </p:cNvPr>
          <p:cNvSpPr/>
          <p:nvPr/>
        </p:nvSpPr>
        <p:spPr bwMode="auto">
          <a:xfrm>
            <a:off x="251520" y="3641528"/>
            <a:ext cx="1656184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Consumo</a:t>
            </a:r>
            <a:r>
              <a:rPr kumimoji="0" lang="pt-BR" sz="13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Total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8" name="Retângulo de cantos arredondados 82">
            <a:extLst>
              <a:ext uri="{FF2B5EF4-FFF2-40B4-BE49-F238E27FC236}">
                <a16:creationId xmlns:a16="http://schemas.microsoft.com/office/drawing/2014/main" id="{84DF3751-A91B-424C-8FF0-56E0F20302BC}"/>
              </a:ext>
            </a:extLst>
          </p:cNvPr>
          <p:cNvSpPr/>
          <p:nvPr/>
        </p:nvSpPr>
        <p:spPr bwMode="auto">
          <a:xfrm>
            <a:off x="2123729" y="3641528"/>
            <a:ext cx="878423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6.320</a:t>
            </a:r>
          </a:p>
        </p:txBody>
      </p:sp>
      <p:sp>
        <p:nvSpPr>
          <p:cNvPr id="129" name="Retângulo de cantos arredondados 83">
            <a:extLst>
              <a:ext uri="{FF2B5EF4-FFF2-40B4-BE49-F238E27FC236}">
                <a16:creationId xmlns:a16="http://schemas.microsoft.com/office/drawing/2014/main" id="{1B80DCA3-2C70-4A4B-81EE-139FAE03D4D2}"/>
              </a:ext>
            </a:extLst>
          </p:cNvPr>
          <p:cNvSpPr/>
          <p:nvPr/>
        </p:nvSpPr>
        <p:spPr bwMode="auto">
          <a:xfrm>
            <a:off x="3419872" y="3641528"/>
            <a:ext cx="806449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6.711</a:t>
            </a:r>
          </a:p>
        </p:txBody>
      </p:sp>
      <p:sp>
        <p:nvSpPr>
          <p:cNvPr id="130" name="Retângulo de cantos arredondados 84">
            <a:extLst>
              <a:ext uri="{FF2B5EF4-FFF2-40B4-BE49-F238E27FC236}">
                <a16:creationId xmlns:a16="http://schemas.microsoft.com/office/drawing/2014/main" id="{468E2BBE-0CCD-4C7A-AE84-697F221B49B1}"/>
              </a:ext>
            </a:extLst>
          </p:cNvPr>
          <p:cNvSpPr/>
          <p:nvPr/>
        </p:nvSpPr>
        <p:spPr bwMode="auto">
          <a:xfrm>
            <a:off x="4673636" y="3641528"/>
            <a:ext cx="887897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6.741</a:t>
            </a:r>
          </a:p>
        </p:txBody>
      </p:sp>
      <p:sp>
        <p:nvSpPr>
          <p:cNvPr id="131" name="Retângulo de cantos arredondados 85">
            <a:extLst>
              <a:ext uri="{FF2B5EF4-FFF2-40B4-BE49-F238E27FC236}">
                <a16:creationId xmlns:a16="http://schemas.microsoft.com/office/drawing/2014/main" id="{32C54A7F-0583-460D-85D5-4E3FEB03BD89}"/>
              </a:ext>
            </a:extLst>
          </p:cNvPr>
          <p:cNvSpPr/>
          <p:nvPr/>
        </p:nvSpPr>
        <p:spPr bwMode="auto">
          <a:xfrm>
            <a:off x="6018907" y="3641528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7.375</a:t>
            </a:r>
          </a:p>
        </p:txBody>
      </p:sp>
      <p:sp>
        <p:nvSpPr>
          <p:cNvPr id="132" name="Retângulo de cantos arredondados 86">
            <a:extLst>
              <a:ext uri="{FF2B5EF4-FFF2-40B4-BE49-F238E27FC236}">
                <a16:creationId xmlns:a16="http://schemas.microsoft.com/office/drawing/2014/main" id="{FB434B6C-D4BB-436A-AD1A-02346DDB48EB}"/>
              </a:ext>
            </a:extLst>
          </p:cNvPr>
          <p:cNvSpPr/>
          <p:nvPr/>
        </p:nvSpPr>
        <p:spPr bwMode="auto">
          <a:xfrm>
            <a:off x="8215086" y="3641528"/>
            <a:ext cx="749402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rgbClr val="FF0000"/>
                </a:solidFill>
                <a:latin typeface="Arial" charset="0"/>
              </a:rPr>
              <a:t>-94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3" name="Rectangle 2">
            <a:extLst>
              <a:ext uri="{FF2B5EF4-FFF2-40B4-BE49-F238E27FC236}">
                <a16:creationId xmlns:a16="http://schemas.microsoft.com/office/drawing/2014/main" id="{A124BFCC-B61E-48F5-B371-32B5FE00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66" y="391840"/>
            <a:ext cx="725639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OFERTA E DEMANDA EUA (mil toneladas casca) </a:t>
            </a:r>
          </a:p>
        </p:txBody>
      </p:sp>
      <p:sp>
        <p:nvSpPr>
          <p:cNvPr id="134" name="Retângulo 133">
            <a:extLst>
              <a:ext uri="{FF2B5EF4-FFF2-40B4-BE49-F238E27FC236}">
                <a16:creationId xmlns:a16="http://schemas.microsoft.com/office/drawing/2014/main" id="{267E4544-6FB0-44A2-96BC-2B189A9FC9B5}"/>
              </a:ext>
            </a:extLst>
          </p:cNvPr>
          <p:cNvSpPr/>
          <p:nvPr/>
        </p:nvSpPr>
        <p:spPr>
          <a:xfrm>
            <a:off x="3419872" y="6077658"/>
            <a:ext cx="1224706" cy="204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2">
                    <a:lumMod val="25000"/>
                  </a:schemeClr>
                </a:solidFill>
              </a:rPr>
              <a:t>Fonte: USDA</a:t>
            </a:r>
          </a:p>
        </p:txBody>
      </p:sp>
      <p:sp>
        <p:nvSpPr>
          <p:cNvPr id="135" name="Retângulo de cantos arredondados 106">
            <a:extLst>
              <a:ext uri="{FF2B5EF4-FFF2-40B4-BE49-F238E27FC236}">
                <a16:creationId xmlns:a16="http://schemas.microsoft.com/office/drawing/2014/main" id="{49390AB0-6732-4CCB-AF86-2CF6AE28DF51}"/>
              </a:ext>
            </a:extLst>
          </p:cNvPr>
          <p:cNvSpPr/>
          <p:nvPr/>
        </p:nvSpPr>
        <p:spPr bwMode="auto">
          <a:xfrm>
            <a:off x="7164288" y="1044594"/>
            <a:ext cx="936104" cy="378793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21/22 (A)</a:t>
            </a:r>
          </a:p>
        </p:txBody>
      </p:sp>
      <p:sp>
        <p:nvSpPr>
          <p:cNvPr id="136" name="Retângulo de cantos arredondados 107">
            <a:extLst>
              <a:ext uri="{FF2B5EF4-FFF2-40B4-BE49-F238E27FC236}">
                <a16:creationId xmlns:a16="http://schemas.microsoft.com/office/drawing/2014/main" id="{F6A3088B-DC7B-470F-BC17-8347FD787F97}"/>
              </a:ext>
            </a:extLst>
          </p:cNvPr>
          <p:cNvSpPr/>
          <p:nvPr/>
        </p:nvSpPr>
        <p:spPr bwMode="auto">
          <a:xfrm>
            <a:off x="7211757" y="1551795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2.005</a:t>
            </a:r>
          </a:p>
        </p:txBody>
      </p:sp>
      <p:sp>
        <p:nvSpPr>
          <p:cNvPr id="137" name="Retângulo de cantos arredondados 108">
            <a:extLst>
              <a:ext uri="{FF2B5EF4-FFF2-40B4-BE49-F238E27FC236}">
                <a16:creationId xmlns:a16="http://schemas.microsoft.com/office/drawing/2014/main" id="{7899739F-10E8-4CE6-806C-44D5D8873C47}"/>
              </a:ext>
            </a:extLst>
          </p:cNvPr>
          <p:cNvSpPr/>
          <p:nvPr/>
        </p:nvSpPr>
        <p:spPr bwMode="auto">
          <a:xfrm>
            <a:off x="7211757" y="1968851"/>
            <a:ext cx="841166" cy="35718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9.502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Retângulo de cantos arredondados 109">
            <a:extLst>
              <a:ext uri="{FF2B5EF4-FFF2-40B4-BE49-F238E27FC236}">
                <a16:creationId xmlns:a16="http://schemas.microsoft.com/office/drawing/2014/main" id="{697C916E-8019-499C-818E-17A6A668D862}"/>
              </a:ext>
            </a:extLst>
          </p:cNvPr>
          <p:cNvSpPr/>
          <p:nvPr/>
        </p:nvSpPr>
        <p:spPr bwMode="auto">
          <a:xfrm>
            <a:off x="7211757" y="2420242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300" b="1" dirty="0">
                <a:solidFill>
                  <a:schemeClr val="tx1"/>
                </a:solidFill>
                <a:latin typeface="Arial" charset="0"/>
              </a:rPr>
              <a:t>1.796</a:t>
            </a:r>
            <a:endParaRPr kumimoji="0" lang="pt-BR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Retângulo de cantos arredondados 110">
            <a:extLst>
              <a:ext uri="{FF2B5EF4-FFF2-40B4-BE49-F238E27FC236}">
                <a16:creationId xmlns:a16="http://schemas.microsoft.com/office/drawing/2014/main" id="{36E8422C-D1FA-411B-960D-1845F9C42BA3}"/>
              </a:ext>
            </a:extLst>
          </p:cNvPr>
          <p:cNvSpPr/>
          <p:nvPr/>
        </p:nvSpPr>
        <p:spPr bwMode="auto">
          <a:xfrm>
            <a:off x="7211757" y="2836734"/>
            <a:ext cx="841166" cy="364391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13.304</a:t>
            </a:r>
          </a:p>
        </p:txBody>
      </p:sp>
      <p:sp>
        <p:nvSpPr>
          <p:cNvPr id="140" name="Retângulo de cantos arredondados 111">
            <a:extLst>
              <a:ext uri="{FF2B5EF4-FFF2-40B4-BE49-F238E27FC236}">
                <a16:creationId xmlns:a16="http://schemas.microsoft.com/office/drawing/2014/main" id="{CAA716AB-8094-4C22-8E36-0432A25051D2}"/>
              </a:ext>
            </a:extLst>
          </p:cNvPr>
          <p:cNvSpPr/>
          <p:nvPr/>
        </p:nvSpPr>
        <p:spPr bwMode="auto">
          <a:xfrm>
            <a:off x="7211757" y="4077927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4.107</a:t>
            </a:r>
          </a:p>
        </p:txBody>
      </p:sp>
      <p:sp>
        <p:nvSpPr>
          <p:cNvPr id="141" name="Retângulo de cantos arredondados 112">
            <a:extLst>
              <a:ext uri="{FF2B5EF4-FFF2-40B4-BE49-F238E27FC236}">
                <a16:creationId xmlns:a16="http://schemas.microsoft.com/office/drawing/2014/main" id="{79CB200A-3CC5-4661-A760-AB711CDC962C}"/>
              </a:ext>
            </a:extLst>
          </p:cNvPr>
          <p:cNvSpPr/>
          <p:nvPr/>
        </p:nvSpPr>
        <p:spPr bwMode="auto">
          <a:xfrm>
            <a:off x="7211757" y="4518709"/>
            <a:ext cx="841166" cy="357190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11.388</a:t>
            </a:r>
          </a:p>
        </p:txBody>
      </p:sp>
      <p:sp>
        <p:nvSpPr>
          <p:cNvPr id="142" name="Retângulo de cantos arredondados 113">
            <a:extLst>
              <a:ext uri="{FF2B5EF4-FFF2-40B4-BE49-F238E27FC236}">
                <a16:creationId xmlns:a16="http://schemas.microsoft.com/office/drawing/2014/main" id="{2E8B4847-491E-48E5-AEA9-96D1FB8CC6A7}"/>
              </a:ext>
            </a:extLst>
          </p:cNvPr>
          <p:cNvSpPr/>
          <p:nvPr/>
        </p:nvSpPr>
        <p:spPr bwMode="auto">
          <a:xfrm>
            <a:off x="7211757" y="5212811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1.915</a:t>
            </a:r>
          </a:p>
        </p:txBody>
      </p:sp>
      <p:sp>
        <p:nvSpPr>
          <p:cNvPr id="143" name="Retângulo de cantos arredondados 114">
            <a:extLst>
              <a:ext uri="{FF2B5EF4-FFF2-40B4-BE49-F238E27FC236}">
                <a16:creationId xmlns:a16="http://schemas.microsoft.com/office/drawing/2014/main" id="{F204581D-BB4A-4E4E-8830-8B4BFE779A2E}"/>
              </a:ext>
            </a:extLst>
          </p:cNvPr>
          <p:cNvSpPr/>
          <p:nvPr/>
        </p:nvSpPr>
        <p:spPr bwMode="auto">
          <a:xfrm>
            <a:off x="7211757" y="5648460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16,8</a:t>
            </a:r>
          </a:p>
        </p:txBody>
      </p:sp>
      <p:sp>
        <p:nvSpPr>
          <p:cNvPr id="144" name="Retângulo de cantos arredondados 115">
            <a:extLst>
              <a:ext uri="{FF2B5EF4-FFF2-40B4-BE49-F238E27FC236}">
                <a16:creationId xmlns:a16="http://schemas.microsoft.com/office/drawing/2014/main" id="{072CC936-B98D-46A6-88C9-B7074DF5B255}"/>
              </a:ext>
            </a:extLst>
          </p:cNvPr>
          <p:cNvSpPr/>
          <p:nvPr/>
        </p:nvSpPr>
        <p:spPr bwMode="auto">
          <a:xfrm>
            <a:off x="7211757" y="3641528"/>
            <a:ext cx="841166" cy="3571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7.281</a:t>
            </a:r>
          </a:p>
        </p:txBody>
      </p:sp>
      <p:sp>
        <p:nvSpPr>
          <p:cNvPr id="145" name="Retângulo de cantos arredondados 118">
            <a:extLst>
              <a:ext uri="{FF2B5EF4-FFF2-40B4-BE49-F238E27FC236}">
                <a16:creationId xmlns:a16="http://schemas.microsoft.com/office/drawing/2014/main" id="{D5D8134C-8163-4542-8B34-248131A49333}"/>
              </a:ext>
            </a:extLst>
          </p:cNvPr>
          <p:cNvSpPr/>
          <p:nvPr/>
        </p:nvSpPr>
        <p:spPr bwMode="auto">
          <a:xfrm>
            <a:off x="4701655" y="1044594"/>
            <a:ext cx="806449" cy="378793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chemeClr val="bg1"/>
                </a:solidFill>
                <a:latin typeface="Arial" charset="0"/>
              </a:rPr>
              <a:t>19/20</a:t>
            </a:r>
          </a:p>
        </p:txBody>
      </p:sp>
    </p:spTree>
    <p:extLst>
      <p:ext uri="{BB962C8B-B14F-4D97-AF65-F5344CB8AC3E}">
        <p14:creationId xmlns:p14="http://schemas.microsoft.com/office/powerpoint/2010/main" val="28590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2" grpId="0" animBg="1"/>
      <p:bldP spid="83" grpId="0" animBg="1"/>
      <p:bldP spid="84" grpId="0" animBg="1"/>
      <p:bldP spid="88" grpId="0" animBg="1"/>
      <p:bldP spid="89" grpId="0" animBg="1"/>
      <p:bldP spid="90" grpId="0" animBg="1"/>
      <p:bldP spid="94" grpId="0" animBg="1"/>
      <p:bldP spid="95" grpId="0" animBg="1"/>
      <p:bldP spid="96" grpId="0" animBg="1"/>
      <p:bldP spid="100" grpId="0" animBg="1"/>
      <p:bldP spid="101" grpId="0" animBg="1"/>
      <p:bldP spid="102" grpId="0" animBg="1"/>
      <p:bldP spid="106" grpId="0" animBg="1"/>
      <p:bldP spid="107" grpId="0" animBg="1"/>
      <p:bldP spid="108" grpId="0" animBg="1"/>
      <p:bldP spid="112" grpId="0" animBg="1"/>
      <p:bldP spid="113" grpId="0" animBg="1"/>
      <p:bldP spid="114" grpId="0" animBg="1"/>
      <p:bldP spid="118" grpId="0" animBg="1"/>
      <p:bldP spid="119" grpId="0" animBg="1"/>
      <p:bldP spid="120" grpId="0" animBg="1"/>
      <p:bldP spid="125" grpId="0" animBg="1"/>
      <p:bldP spid="126" grpId="0" animBg="1"/>
      <p:bldP spid="130" grpId="0" animBg="1"/>
      <p:bldP spid="131" grpId="0" animBg="1"/>
      <p:bldP spid="132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0CCEEC1-6B67-4CAB-A3D5-76F5C0D8A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-18072"/>
            <a:ext cx="3060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>
              <a:defRPr/>
            </a:pPr>
            <a:r>
              <a:rPr lang="pt-BR" sz="1600" b="1" kern="0" dirty="0">
                <a:solidFill>
                  <a:srgbClr val="FF0000"/>
                </a:solidFill>
                <a:ea typeface="+mj-ea"/>
                <a:cs typeface="Arial" charset="0"/>
              </a:rPr>
              <a:t>                                                                                     </a:t>
            </a:r>
          </a:p>
        </p:txBody>
      </p:sp>
      <p:pic>
        <p:nvPicPr>
          <p:cNvPr id="3" name="Picture 5" descr="http://www.brasilescola.com/upload/e/a%20analise%20da%20america%20do%20norte.jpg">
            <a:extLst>
              <a:ext uri="{FF2B5EF4-FFF2-40B4-BE49-F238E27FC236}">
                <a16:creationId xmlns:a16="http://schemas.microsoft.com/office/drawing/2014/main" id="{E716586C-2FF0-4687-8CA1-F15F47A2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947"/>
            <a:ext cx="4053562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http://www.barriozona.com/sitebuilder/images/America_latina-250x300.jpg">
            <a:extLst>
              <a:ext uri="{FF2B5EF4-FFF2-40B4-BE49-F238E27FC236}">
                <a16:creationId xmlns:a16="http://schemas.microsoft.com/office/drawing/2014/main" id="{3C28C61C-3B19-472F-A31B-28D2935B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33" y="822309"/>
            <a:ext cx="5112568" cy="60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A660590E-8EE1-4391-A005-A735DBA38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87" y="3429000"/>
            <a:ext cx="7207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0000FF"/>
                </a:solidFill>
              </a:rPr>
              <a:t>EUA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4E58698D-2FB5-4A2E-93B1-12C71EFC8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3573910"/>
            <a:ext cx="648717" cy="2160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+2.221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B7209DA-5FBD-4BC7-A969-40C371D45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636465"/>
            <a:ext cx="7207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Canadá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E23F5874-B708-4AB1-B412-B5AB54007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2825709"/>
            <a:ext cx="537699" cy="24325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-632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D118C7FA-9340-46F9-94CB-B2F40D798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611" y="4796705"/>
            <a:ext cx="7207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0000FF"/>
                </a:solidFill>
              </a:rPr>
              <a:t>Argentina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2667E40E-7A9C-4242-B3C9-D58DA1125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264" y="4941168"/>
            <a:ext cx="576064" cy="2160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+515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0D3FACB1-DEDE-458B-902C-E4200C1EF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99" y="5373216"/>
            <a:ext cx="7207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0000FF"/>
                </a:solidFill>
              </a:rPr>
              <a:t>Uruguai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89C757D1-C6A3-47E7-A605-3B6B45C84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352" y="5157192"/>
            <a:ext cx="504701" cy="2160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+1.308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8843A0ED-57A7-4BC3-BE3A-4CF86C7B8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627" y="4508673"/>
            <a:ext cx="7207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0000FF"/>
                </a:solidFill>
              </a:rPr>
              <a:t>Paraguai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E95CB832-9DDA-4BCF-A20D-DA5EB78D1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651" y="4293096"/>
            <a:ext cx="432047" cy="2160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+1.069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2EB7BBE-E634-4140-8674-E17FD2391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352" y="3429000"/>
            <a:ext cx="72072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0033CC"/>
                </a:solidFill>
              </a:rPr>
              <a:t>Brasil</a:t>
            </a: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C1160D81-294E-4A83-A2E7-636EE3F8A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4760702"/>
            <a:ext cx="576064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-1.097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31113122-9677-4238-88F9-220BAC058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160" y="4581128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México </a:t>
            </a: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41F95EEA-33A1-4D76-B194-D1055FF80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656" y="3536566"/>
            <a:ext cx="576064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-294</a:t>
            </a: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1A2C1CA9-CDD4-45D9-9A90-FCCC15B65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3356992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Peru</a:t>
            </a:r>
          </a:p>
        </p:txBody>
      </p:sp>
      <p:sp>
        <p:nvSpPr>
          <p:cNvPr id="20" name="AutoShape 7">
            <a:extLst>
              <a:ext uri="{FF2B5EF4-FFF2-40B4-BE49-F238E27FC236}">
                <a16:creationId xmlns:a16="http://schemas.microsoft.com/office/drawing/2014/main" id="{55C224C9-2B07-42F5-8A83-19CC28A40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227" y="1448334"/>
            <a:ext cx="576064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-828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A5686E4-23EA-4275-B809-89FE805E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747" y="1268760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Venezuela</a:t>
            </a: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09CAC202-AB47-431B-84A4-0F804D0F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270" y="2672470"/>
            <a:ext cx="576064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-221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4A4058F9-EF7F-4153-8A22-DA6B85039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9790" y="2492896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Colômbia</a:t>
            </a:r>
          </a:p>
        </p:txBody>
      </p:sp>
      <p:cxnSp>
        <p:nvCxnSpPr>
          <p:cNvPr id="24" name="Conector de seta reta 2">
            <a:extLst>
              <a:ext uri="{FF2B5EF4-FFF2-40B4-BE49-F238E27FC236}">
                <a16:creationId xmlns:a16="http://schemas.microsoft.com/office/drawing/2014/main" id="{28A1F4E4-A23B-42E4-B5A9-C8A61489B5D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212334" y="2708696"/>
            <a:ext cx="447898" cy="900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136">
            <a:extLst>
              <a:ext uri="{FF2B5EF4-FFF2-40B4-BE49-F238E27FC236}">
                <a16:creationId xmlns:a16="http://schemas.microsoft.com/office/drawing/2014/main" id="{2D6DCBF0-B581-4806-A3A3-DE8D6B59B18E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7524328" y="1574571"/>
            <a:ext cx="631899" cy="8639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7">
            <a:extLst>
              <a:ext uri="{FF2B5EF4-FFF2-40B4-BE49-F238E27FC236}">
                <a16:creationId xmlns:a16="http://schemas.microsoft.com/office/drawing/2014/main" id="{900785DF-1163-41B3-A78D-582752430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270" y="5048734"/>
            <a:ext cx="576064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-243</a:t>
            </a: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8AAA5414-7216-4AF7-B308-0AC43C8A3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9790" y="4869160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Chile</a:t>
            </a:r>
          </a:p>
        </p:txBody>
      </p:sp>
      <p:cxnSp>
        <p:nvCxnSpPr>
          <p:cNvPr id="28" name="Conector de seta reta 139">
            <a:extLst>
              <a:ext uri="{FF2B5EF4-FFF2-40B4-BE49-F238E27FC236}">
                <a16:creationId xmlns:a16="http://schemas.microsoft.com/office/drawing/2014/main" id="{2C473ED1-DC1B-4DBA-B11A-850C62F54DDC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6212334" y="5084960"/>
            <a:ext cx="447898" cy="900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145">
            <a:extLst>
              <a:ext uri="{FF2B5EF4-FFF2-40B4-BE49-F238E27FC236}">
                <a16:creationId xmlns:a16="http://schemas.microsoft.com/office/drawing/2014/main" id="{1CCC273E-933B-418F-B3D1-310C30863098}"/>
              </a:ext>
            </a:extLst>
          </p:cNvPr>
          <p:cNvCxnSpPr>
            <a:cxnSpLocks/>
          </p:cNvCxnSpPr>
          <p:nvPr/>
        </p:nvCxnSpPr>
        <p:spPr>
          <a:xfrm flipV="1">
            <a:off x="5796136" y="3068960"/>
            <a:ext cx="648072" cy="1977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7">
            <a:extLst>
              <a:ext uri="{FF2B5EF4-FFF2-40B4-BE49-F238E27FC236}">
                <a16:creationId xmlns:a16="http://schemas.microsoft.com/office/drawing/2014/main" id="{E0CBD833-711B-4C7D-BFA5-01D878A77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3140522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-31</a:t>
            </a: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12A9E97E-5403-4F02-B750-5EEB4C1A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600" y="2996952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Equador</a:t>
            </a:r>
          </a:p>
        </p:txBody>
      </p:sp>
      <p:cxnSp>
        <p:nvCxnSpPr>
          <p:cNvPr id="38" name="Conector de seta reta 151">
            <a:extLst>
              <a:ext uri="{FF2B5EF4-FFF2-40B4-BE49-F238E27FC236}">
                <a16:creationId xmlns:a16="http://schemas.microsoft.com/office/drawing/2014/main" id="{1DEC59D0-7F36-4539-88C9-0F5CD7E0489F}"/>
              </a:ext>
            </a:extLst>
          </p:cNvPr>
          <p:cNvCxnSpPr/>
          <p:nvPr/>
        </p:nvCxnSpPr>
        <p:spPr>
          <a:xfrm flipV="1">
            <a:off x="6156176" y="4113077"/>
            <a:ext cx="864096" cy="2698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utoShape 7">
            <a:extLst>
              <a:ext uri="{FF2B5EF4-FFF2-40B4-BE49-F238E27FC236}">
                <a16:creationId xmlns:a16="http://schemas.microsoft.com/office/drawing/2014/main" id="{0FA1EFA1-8141-4EED-B63B-20826BC1F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278" y="4256646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-15</a:t>
            </a:r>
          </a:p>
        </p:txBody>
      </p:sp>
      <p:sp>
        <p:nvSpPr>
          <p:cNvPr id="40" name="Rectangle 15">
            <a:extLst>
              <a:ext uri="{FF2B5EF4-FFF2-40B4-BE49-F238E27FC236}">
                <a16:creationId xmlns:a16="http://schemas.microsoft.com/office/drawing/2014/main" id="{38D28D70-B8C0-4719-BBF2-404FE2A62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640" y="4113076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Bolívia</a:t>
            </a:r>
          </a:p>
        </p:txBody>
      </p:sp>
      <p:cxnSp>
        <p:nvCxnSpPr>
          <p:cNvPr id="62" name="Conector de seta reta 181">
            <a:extLst>
              <a:ext uri="{FF2B5EF4-FFF2-40B4-BE49-F238E27FC236}">
                <a16:creationId xmlns:a16="http://schemas.microsoft.com/office/drawing/2014/main" id="{5FA3D245-EDF1-4D25-AB3B-FF364E92CC71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7524328" y="1340768"/>
            <a:ext cx="156075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7">
            <a:extLst>
              <a:ext uri="{FF2B5EF4-FFF2-40B4-BE49-F238E27FC236}">
                <a16:creationId xmlns:a16="http://schemas.microsoft.com/office/drawing/2014/main" id="{3AD21FFA-A572-41A9-82C7-524FFDA0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454" y="1088294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-44</a:t>
            </a:r>
          </a:p>
        </p:txBody>
      </p:sp>
      <p:sp>
        <p:nvSpPr>
          <p:cNvPr id="64" name="Rectangle 15">
            <a:extLst>
              <a:ext uri="{FF2B5EF4-FFF2-40B4-BE49-F238E27FC236}">
                <a16:creationId xmlns:a16="http://schemas.microsoft.com/office/drawing/2014/main" id="{1688FF8D-1CA5-4277-8888-154CC3D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908720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T. Tobago</a:t>
            </a:r>
          </a:p>
        </p:txBody>
      </p:sp>
      <p:sp>
        <p:nvSpPr>
          <p:cNvPr id="65" name="AutoShape 7">
            <a:extLst>
              <a:ext uri="{FF2B5EF4-FFF2-40B4-BE49-F238E27FC236}">
                <a16:creationId xmlns:a16="http://schemas.microsoft.com/office/drawing/2014/main" id="{49986F9A-F5F9-4AA8-AF96-202A08516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069" y="2024398"/>
            <a:ext cx="466899" cy="25225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772</a:t>
            </a:r>
          </a:p>
        </p:txBody>
      </p:sp>
      <p:sp>
        <p:nvSpPr>
          <p:cNvPr id="66" name="Rectangle 15">
            <a:extLst>
              <a:ext uri="{FF2B5EF4-FFF2-40B4-BE49-F238E27FC236}">
                <a16:creationId xmlns:a16="http://schemas.microsoft.com/office/drawing/2014/main" id="{4CAF6B18-8651-481E-90BC-6D2F715A6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416" y="1844824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0033CC"/>
                </a:solidFill>
              </a:rPr>
              <a:t>Guiana</a:t>
            </a:r>
          </a:p>
        </p:txBody>
      </p:sp>
      <p:cxnSp>
        <p:nvCxnSpPr>
          <p:cNvPr id="67" name="Conector de seta reta 186">
            <a:extLst>
              <a:ext uri="{FF2B5EF4-FFF2-40B4-BE49-F238E27FC236}">
                <a16:creationId xmlns:a16="http://schemas.microsoft.com/office/drawing/2014/main" id="{C94E4500-8009-4A8A-8FDE-6D7BBAF845F7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7602365" y="2150524"/>
            <a:ext cx="786704" cy="414157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55">
            <a:extLst>
              <a:ext uri="{FF2B5EF4-FFF2-40B4-BE49-F238E27FC236}">
                <a16:creationId xmlns:a16="http://schemas.microsoft.com/office/drawing/2014/main" id="{5902D6FF-A7FB-4B77-8A81-49358B01B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186" y="2021757"/>
            <a:ext cx="1439862" cy="25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Fonte:USDA</a:t>
            </a:r>
            <a:endParaRPr lang="pt-BR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9" name="AutoShape 7">
            <a:extLst>
              <a:ext uri="{FF2B5EF4-FFF2-40B4-BE49-F238E27FC236}">
                <a16:creationId xmlns:a16="http://schemas.microsoft.com/office/drawing/2014/main" id="{DAC86C0E-DBF9-4E51-86FF-DA87F5331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049" y="2528454"/>
            <a:ext cx="400920" cy="25225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172</a:t>
            </a:r>
          </a:p>
        </p:txBody>
      </p:sp>
      <p:sp>
        <p:nvSpPr>
          <p:cNvPr id="70" name="Rectangle 15">
            <a:extLst>
              <a:ext uri="{FF2B5EF4-FFF2-40B4-BE49-F238E27FC236}">
                <a16:creationId xmlns:a16="http://schemas.microsoft.com/office/drawing/2014/main" id="{8B704719-4AE3-4172-AD0F-C813EC6B7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408" y="2348880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0033CC"/>
                </a:solidFill>
              </a:rPr>
              <a:t>Suriname</a:t>
            </a:r>
          </a:p>
        </p:txBody>
      </p:sp>
      <p:cxnSp>
        <p:nvCxnSpPr>
          <p:cNvPr id="71" name="Conector de seta reta 80">
            <a:extLst>
              <a:ext uri="{FF2B5EF4-FFF2-40B4-BE49-F238E27FC236}">
                <a16:creationId xmlns:a16="http://schemas.microsoft.com/office/drawing/2014/main" id="{749D1F6A-F8A8-49AA-BC88-FBC2B8973717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7811717" y="2654580"/>
            <a:ext cx="643332" cy="54116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85">
            <a:extLst>
              <a:ext uri="{FF2B5EF4-FFF2-40B4-BE49-F238E27FC236}">
                <a16:creationId xmlns:a16="http://schemas.microsoft.com/office/drawing/2014/main" id="{86A754F8-5BDD-40B6-BEAD-A6C594B36763}"/>
              </a:ext>
            </a:extLst>
          </p:cNvPr>
          <p:cNvCxnSpPr/>
          <p:nvPr/>
        </p:nvCxnSpPr>
        <p:spPr>
          <a:xfrm>
            <a:off x="2411761" y="4797152"/>
            <a:ext cx="0" cy="161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48A9C7CC-F036-4203-9B3B-BA53B6096D2A}"/>
              </a:ext>
            </a:extLst>
          </p:cNvPr>
          <p:cNvSpPr txBox="1"/>
          <p:nvPr/>
        </p:nvSpPr>
        <p:spPr>
          <a:xfrm>
            <a:off x="35496" y="764704"/>
            <a:ext cx="3024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336600"/>
                </a:solidFill>
                <a:highlight>
                  <a:srgbClr val="FFFF00"/>
                </a:highlight>
                <a:latin typeface="+mj-lt"/>
                <a:ea typeface="+mj-ea"/>
                <a:cs typeface="Arial" charset="0"/>
              </a:rPr>
              <a:t>2019/20) </a:t>
            </a:r>
            <a:r>
              <a:rPr lang="pt-BR" sz="1600" b="1" kern="0" dirty="0">
                <a:solidFill>
                  <a:srgbClr val="0033CC"/>
                </a:solidFill>
                <a:highlight>
                  <a:srgbClr val="FFFF00"/>
                </a:highlight>
                <a:latin typeface="+mj-lt"/>
                <a:ea typeface="+mj-ea"/>
                <a:cs typeface="Arial" charset="0"/>
              </a:rPr>
              <a:t> </a:t>
            </a:r>
            <a:r>
              <a:rPr lang="pt-BR" sz="1600" b="1" kern="0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  <a:ea typeface="+mj-ea"/>
                <a:cs typeface="Arial" charset="0"/>
              </a:rPr>
              <a:t>-328 mil toneladas</a:t>
            </a:r>
            <a:endParaRPr lang="pt-BR" sz="1600" dirty="0">
              <a:highlight>
                <a:srgbClr val="FFFF00"/>
              </a:highlight>
            </a:endParaRPr>
          </a:p>
        </p:txBody>
      </p:sp>
      <p:sp>
        <p:nvSpPr>
          <p:cNvPr id="76" name="AutoShape 7">
            <a:extLst>
              <a:ext uri="{FF2B5EF4-FFF2-40B4-BE49-F238E27FC236}">
                <a16:creationId xmlns:a16="http://schemas.microsoft.com/office/drawing/2014/main" id="{3F9DD519-0533-418B-9A70-D2C83817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376" y="3608797"/>
            <a:ext cx="400920" cy="25225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368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A3C3D208-E199-46C8-B036-57424D70370A}"/>
              </a:ext>
            </a:extLst>
          </p:cNvPr>
          <p:cNvSpPr txBox="1"/>
          <p:nvPr/>
        </p:nvSpPr>
        <p:spPr>
          <a:xfrm>
            <a:off x="7524328" y="3140968"/>
            <a:ext cx="1152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/>
              <a:t>19/20 (</a:t>
            </a:r>
            <a:r>
              <a:rPr lang="pt-BR" sz="1200" b="1" dirty="0">
                <a:solidFill>
                  <a:srgbClr val="FF0000"/>
                </a:solidFill>
              </a:rPr>
              <a:t>-588)</a:t>
            </a:r>
          </a:p>
        </p:txBody>
      </p:sp>
      <p:sp>
        <p:nvSpPr>
          <p:cNvPr id="80" name="Forma Livre: Forma 79">
            <a:extLst>
              <a:ext uri="{FF2B5EF4-FFF2-40B4-BE49-F238E27FC236}">
                <a16:creationId xmlns:a16="http://schemas.microsoft.com/office/drawing/2014/main" id="{9DD824C5-5759-4C3C-8BEA-A11307EFE2FD}"/>
              </a:ext>
            </a:extLst>
          </p:cNvPr>
          <p:cNvSpPr/>
          <p:nvPr/>
        </p:nvSpPr>
        <p:spPr>
          <a:xfrm>
            <a:off x="5286020" y="692696"/>
            <a:ext cx="3857980" cy="5434902"/>
          </a:xfrm>
          <a:custGeom>
            <a:avLst/>
            <a:gdLst>
              <a:gd name="connsiteX0" fmla="*/ 1017358 w 3857980"/>
              <a:gd name="connsiteY0" fmla="*/ 392870 h 5434902"/>
              <a:gd name="connsiteX1" fmla="*/ 2396215 w 3857980"/>
              <a:gd name="connsiteY1" fmla="*/ 984 h 5434902"/>
              <a:gd name="connsiteX2" fmla="*/ 3629929 w 3857980"/>
              <a:gd name="connsiteY2" fmla="*/ 494470 h 5434902"/>
              <a:gd name="connsiteX3" fmla="*/ 3818615 w 3857980"/>
              <a:gd name="connsiteY3" fmla="*/ 2526470 h 5434902"/>
              <a:gd name="connsiteX4" fmla="*/ 3150958 w 3857980"/>
              <a:gd name="connsiteY4" fmla="*/ 5124527 h 5434902"/>
              <a:gd name="connsiteX5" fmla="*/ 683529 w 3857980"/>
              <a:gd name="connsiteY5" fmla="*/ 5139041 h 5434902"/>
              <a:gd name="connsiteX6" fmla="*/ 1358 w 3857980"/>
              <a:gd name="connsiteY6" fmla="*/ 2889327 h 5434902"/>
              <a:gd name="connsiteX7" fmla="*/ 494843 w 3857980"/>
              <a:gd name="connsiteY7" fmla="*/ 726699 h 5434902"/>
              <a:gd name="connsiteX8" fmla="*/ 494843 w 3857980"/>
              <a:gd name="connsiteY8" fmla="*/ 726699 h 543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7980" h="5434902">
                <a:moveTo>
                  <a:pt x="1017358" y="392870"/>
                </a:moveTo>
                <a:cubicBezTo>
                  <a:pt x="1489072" y="188460"/>
                  <a:pt x="1960787" y="-15949"/>
                  <a:pt x="2396215" y="984"/>
                </a:cubicBezTo>
                <a:cubicBezTo>
                  <a:pt x="2831643" y="17917"/>
                  <a:pt x="3392862" y="73556"/>
                  <a:pt x="3629929" y="494470"/>
                </a:cubicBezTo>
                <a:cubicBezTo>
                  <a:pt x="3866996" y="915384"/>
                  <a:pt x="3898443" y="1754794"/>
                  <a:pt x="3818615" y="2526470"/>
                </a:cubicBezTo>
                <a:cubicBezTo>
                  <a:pt x="3738787" y="3298146"/>
                  <a:pt x="3673472" y="4689099"/>
                  <a:pt x="3150958" y="5124527"/>
                </a:cubicBezTo>
                <a:cubicBezTo>
                  <a:pt x="2628444" y="5559955"/>
                  <a:pt x="1208462" y="5511574"/>
                  <a:pt x="683529" y="5139041"/>
                </a:cubicBezTo>
                <a:cubicBezTo>
                  <a:pt x="158596" y="4766508"/>
                  <a:pt x="32806" y="3624717"/>
                  <a:pt x="1358" y="2889327"/>
                </a:cubicBezTo>
                <a:cubicBezTo>
                  <a:pt x="-30090" y="2153937"/>
                  <a:pt x="494843" y="726699"/>
                  <a:pt x="494843" y="726699"/>
                </a:cubicBezTo>
                <a:lnTo>
                  <a:pt x="494843" y="726699"/>
                </a:ln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624AB339-0F82-4C82-A6CD-1E09E6696FEF}"/>
              </a:ext>
            </a:extLst>
          </p:cNvPr>
          <p:cNvSpPr/>
          <p:nvPr/>
        </p:nvSpPr>
        <p:spPr>
          <a:xfrm rot="19454509">
            <a:off x="5364088" y="1052736"/>
            <a:ext cx="1296144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33CC"/>
                </a:solidFill>
              </a:rPr>
              <a:t>+2.528</a:t>
            </a: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6B945FDB-E963-493C-9E71-AAABC7F48217}"/>
              </a:ext>
            </a:extLst>
          </p:cNvPr>
          <p:cNvSpPr/>
          <p:nvPr/>
        </p:nvSpPr>
        <p:spPr>
          <a:xfrm rot="16200000">
            <a:off x="69903" y="2802106"/>
            <a:ext cx="1267337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33CC"/>
                </a:solidFill>
              </a:rPr>
              <a:t>+492</a:t>
            </a:r>
          </a:p>
        </p:txBody>
      </p:sp>
      <p:sp>
        <p:nvSpPr>
          <p:cNvPr id="83" name="Forma Livre: Forma 82">
            <a:extLst>
              <a:ext uri="{FF2B5EF4-FFF2-40B4-BE49-F238E27FC236}">
                <a16:creationId xmlns:a16="http://schemas.microsoft.com/office/drawing/2014/main" id="{EFF0C491-A19F-440A-BF17-8F404E78E191}"/>
              </a:ext>
            </a:extLst>
          </p:cNvPr>
          <p:cNvSpPr/>
          <p:nvPr/>
        </p:nvSpPr>
        <p:spPr>
          <a:xfrm>
            <a:off x="798286" y="2403427"/>
            <a:ext cx="1558667" cy="2753765"/>
          </a:xfrm>
          <a:custGeom>
            <a:avLst/>
            <a:gdLst>
              <a:gd name="connsiteX0" fmla="*/ 174171 w 1558667"/>
              <a:gd name="connsiteY0" fmla="*/ 368802 h 1871234"/>
              <a:gd name="connsiteX1" fmla="*/ 841828 w 1558667"/>
              <a:gd name="connsiteY1" fmla="*/ 5944 h 1871234"/>
              <a:gd name="connsiteX2" fmla="*/ 1553028 w 1558667"/>
              <a:gd name="connsiteY2" fmla="*/ 630059 h 1871234"/>
              <a:gd name="connsiteX3" fmla="*/ 1132114 w 1558667"/>
              <a:gd name="connsiteY3" fmla="*/ 1733144 h 1871234"/>
              <a:gd name="connsiteX4" fmla="*/ 377371 w 1558667"/>
              <a:gd name="connsiteY4" fmla="*/ 1805716 h 1871234"/>
              <a:gd name="connsiteX5" fmla="*/ 0 w 1558667"/>
              <a:gd name="connsiteY5" fmla="*/ 1283202 h 187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667" h="1871234">
                <a:moveTo>
                  <a:pt x="174171" y="368802"/>
                </a:moveTo>
                <a:cubicBezTo>
                  <a:pt x="393095" y="165601"/>
                  <a:pt x="612019" y="-37599"/>
                  <a:pt x="841828" y="5944"/>
                </a:cubicBezTo>
                <a:cubicBezTo>
                  <a:pt x="1071638" y="49487"/>
                  <a:pt x="1504647" y="342192"/>
                  <a:pt x="1553028" y="630059"/>
                </a:cubicBezTo>
                <a:cubicBezTo>
                  <a:pt x="1601409" y="917926"/>
                  <a:pt x="1328057" y="1537201"/>
                  <a:pt x="1132114" y="1733144"/>
                </a:cubicBezTo>
                <a:cubicBezTo>
                  <a:pt x="936171" y="1929087"/>
                  <a:pt x="566057" y="1880706"/>
                  <a:pt x="377371" y="1805716"/>
                </a:cubicBezTo>
                <a:cubicBezTo>
                  <a:pt x="188685" y="1730726"/>
                  <a:pt x="94342" y="1506964"/>
                  <a:pt x="0" y="1283202"/>
                </a:cubicBezTo>
              </a:path>
            </a:pathLst>
          </a:cu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76BB70D6-1358-495F-9A00-562C106CEA5F}"/>
              </a:ext>
            </a:extLst>
          </p:cNvPr>
          <p:cNvSpPr txBox="1"/>
          <p:nvPr/>
        </p:nvSpPr>
        <p:spPr>
          <a:xfrm>
            <a:off x="35496" y="1124744"/>
            <a:ext cx="3024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0" dirty="0">
                <a:solidFill>
                  <a:srgbClr val="336600"/>
                </a:solidFill>
                <a:highlight>
                  <a:srgbClr val="FFFF00"/>
                </a:highlight>
                <a:latin typeface="+mj-lt"/>
                <a:ea typeface="+mj-ea"/>
                <a:cs typeface="Arial" charset="0"/>
              </a:rPr>
              <a:t>2020/21) </a:t>
            </a:r>
            <a:r>
              <a:rPr lang="pt-BR" sz="1600" b="1" kern="0" dirty="0">
                <a:solidFill>
                  <a:srgbClr val="0033CC"/>
                </a:solidFill>
                <a:highlight>
                  <a:srgbClr val="FFFF00"/>
                </a:highlight>
                <a:latin typeface="+mj-lt"/>
                <a:ea typeface="+mj-ea"/>
                <a:cs typeface="Arial" charset="0"/>
              </a:rPr>
              <a:t> </a:t>
            </a:r>
            <a:r>
              <a:rPr lang="pt-BR" sz="1600" b="1" kern="0" dirty="0">
                <a:solidFill>
                  <a:srgbClr val="0000FF"/>
                </a:solidFill>
                <a:highlight>
                  <a:srgbClr val="FFFF00"/>
                </a:highlight>
                <a:latin typeface="+mj-lt"/>
                <a:ea typeface="+mj-ea"/>
                <a:cs typeface="Arial" charset="0"/>
              </a:rPr>
              <a:t>+279 mil toneladas</a:t>
            </a:r>
            <a:endParaRPr lang="pt-BR" sz="1600" dirty="0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BB10932B-DD9F-45DA-8B81-071CAF38984C}"/>
              </a:ext>
            </a:extLst>
          </p:cNvPr>
          <p:cNvSpPr txBox="1"/>
          <p:nvPr/>
        </p:nvSpPr>
        <p:spPr>
          <a:xfrm>
            <a:off x="1882198" y="122185"/>
            <a:ext cx="48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Arial" charset="0"/>
              </a:rPr>
              <a:t>PRODUÇÃO – CONSUMO  (2021/22)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1" name="Elipse 120">
            <a:extLst>
              <a:ext uri="{FF2B5EF4-FFF2-40B4-BE49-F238E27FC236}">
                <a16:creationId xmlns:a16="http://schemas.microsoft.com/office/drawing/2014/main" id="{F2A6C3AC-C36C-41FB-8D76-74DA338B5E5F}"/>
              </a:ext>
            </a:extLst>
          </p:cNvPr>
          <p:cNvSpPr/>
          <p:nvPr/>
        </p:nvSpPr>
        <p:spPr>
          <a:xfrm>
            <a:off x="2411760" y="2780928"/>
            <a:ext cx="1296144" cy="6480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-2.169</a:t>
            </a:r>
          </a:p>
        </p:txBody>
      </p:sp>
      <p:sp>
        <p:nvSpPr>
          <p:cNvPr id="214" name="Forma Livre: Forma 213">
            <a:extLst>
              <a:ext uri="{FF2B5EF4-FFF2-40B4-BE49-F238E27FC236}">
                <a16:creationId xmlns:a16="http://schemas.microsoft.com/office/drawing/2014/main" id="{E7AC7B1B-B0FD-4EC7-9A15-3BFA88CF669A}"/>
              </a:ext>
            </a:extLst>
          </p:cNvPr>
          <p:cNvSpPr/>
          <p:nvPr/>
        </p:nvSpPr>
        <p:spPr>
          <a:xfrm>
            <a:off x="870269" y="3140968"/>
            <a:ext cx="3773739" cy="3678268"/>
          </a:xfrm>
          <a:custGeom>
            <a:avLst/>
            <a:gdLst>
              <a:gd name="connsiteX0" fmla="*/ 3491296 w 4493819"/>
              <a:gd name="connsiteY0" fmla="*/ 2875726 h 3534252"/>
              <a:gd name="connsiteX1" fmla="*/ 1205296 w 4493819"/>
              <a:gd name="connsiteY1" fmla="*/ 3485326 h 3534252"/>
              <a:gd name="connsiteX2" fmla="*/ 36896 w 4493819"/>
              <a:gd name="connsiteY2" fmla="*/ 1732726 h 3534252"/>
              <a:gd name="connsiteX3" fmla="*/ 2526096 w 4493819"/>
              <a:gd name="connsiteY3" fmla="*/ 69026 h 3534252"/>
              <a:gd name="connsiteX4" fmla="*/ 4380296 w 4493819"/>
              <a:gd name="connsiteY4" fmla="*/ 538926 h 3534252"/>
              <a:gd name="connsiteX5" fmla="*/ 4278696 w 4493819"/>
              <a:gd name="connsiteY5" fmla="*/ 2558226 h 3534252"/>
              <a:gd name="connsiteX6" fmla="*/ 4177096 w 4493819"/>
              <a:gd name="connsiteY6" fmla="*/ 2431226 h 35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3819" h="3534252">
                <a:moveTo>
                  <a:pt x="3491296" y="2875726"/>
                </a:moveTo>
                <a:cubicBezTo>
                  <a:pt x="2636162" y="3275776"/>
                  <a:pt x="1781029" y="3675826"/>
                  <a:pt x="1205296" y="3485326"/>
                </a:cubicBezTo>
                <a:cubicBezTo>
                  <a:pt x="629563" y="3294826"/>
                  <a:pt x="-183237" y="2302109"/>
                  <a:pt x="36896" y="1732726"/>
                </a:cubicBezTo>
                <a:cubicBezTo>
                  <a:pt x="257029" y="1163343"/>
                  <a:pt x="1802196" y="267993"/>
                  <a:pt x="2526096" y="69026"/>
                </a:cubicBezTo>
                <a:cubicBezTo>
                  <a:pt x="3249996" y="-129941"/>
                  <a:pt x="4088196" y="124059"/>
                  <a:pt x="4380296" y="538926"/>
                </a:cubicBezTo>
                <a:cubicBezTo>
                  <a:pt x="4672396" y="953793"/>
                  <a:pt x="4312563" y="2242843"/>
                  <a:pt x="4278696" y="2558226"/>
                </a:cubicBezTo>
                <a:cubicBezTo>
                  <a:pt x="4244829" y="2873609"/>
                  <a:pt x="4210962" y="2652417"/>
                  <a:pt x="4177096" y="2431226"/>
                </a:cubicBezTo>
              </a:path>
            </a:pathLst>
          </a:cu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5" name="Conector de seta reta 142">
            <a:extLst>
              <a:ext uri="{FF2B5EF4-FFF2-40B4-BE49-F238E27FC236}">
                <a16:creationId xmlns:a16="http://schemas.microsoft.com/office/drawing/2014/main" id="{CC70217F-6C6A-4371-844D-830EB0FB5933}"/>
              </a:ext>
            </a:extLst>
          </p:cNvPr>
          <p:cNvCxnSpPr/>
          <p:nvPr/>
        </p:nvCxnSpPr>
        <p:spPr>
          <a:xfrm flipH="1">
            <a:off x="2771800" y="4041292"/>
            <a:ext cx="288032" cy="5398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AutoShape 7">
            <a:extLst>
              <a:ext uri="{FF2B5EF4-FFF2-40B4-BE49-F238E27FC236}">
                <a16:creationId xmlns:a16="http://schemas.microsoft.com/office/drawing/2014/main" id="{81669F74-334E-4B7C-BBBB-743674886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974" y="3824821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-706</a:t>
            </a:r>
          </a:p>
        </p:txBody>
      </p:sp>
      <p:sp>
        <p:nvSpPr>
          <p:cNvPr id="217" name="Rectangle 15">
            <a:extLst>
              <a:ext uri="{FF2B5EF4-FFF2-40B4-BE49-F238E27FC236}">
                <a16:creationId xmlns:a16="http://schemas.microsoft.com/office/drawing/2014/main" id="{7F1DA140-2E60-48B8-9E59-31A323463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494" y="3681251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Cuba</a:t>
            </a:r>
          </a:p>
        </p:txBody>
      </p:sp>
      <p:cxnSp>
        <p:nvCxnSpPr>
          <p:cNvPr id="218" name="Conector de seta reta 148">
            <a:extLst>
              <a:ext uri="{FF2B5EF4-FFF2-40B4-BE49-F238E27FC236}">
                <a16:creationId xmlns:a16="http://schemas.microsoft.com/office/drawing/2014/main" id="{6EFF1202-601A-4FD7-9E25-12F71829DC61}"/>
              </a:ext>
            </a:extLst>
          </p:cNvPr>
          <p:cNvCxnSpPr/>
          <p:nvPr/>
        </p:nvCxnSpPr>
        <p:spPr>
          <a:xfrm flipV="1">
            <a:off x="1460128" y="5157193"/>
            <a:ext cx="864096" cy="2698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AutoShape 7">
            <a:extLst>
              <a:ext uri="{FF2B5EF4-FFF2-40B4-BE49-F238E27FC236}">
                <a16:creationId xmlns:a16="http://schemas.microsoft.com/office/drawing/2014/main" id="{65B05B82-541C-4DB7-80D9-1C051ACBD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072" y="5300762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-184</a:t>
            </a:r>
          </a:p>
        </p:txBody>
      </p:sp>
      <p:sp>
        <p:nvSpPr>
          <p:cNvPr id="220" name="Rectangle 15">
            <a:extLst>
              <a:ext uri="{FF2B5EF4-FFF2-40B4-BE49-F238E27FC236}">
                <a16:creationId xmlns:a16="http://schemas.microsoft.com/office/drawing/2014/main" id="{E31759E2-2FF7-4FB0-ACAC-B7A568C41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5157192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Guatemala</a:t>
            </a:r>
          </a:p>
        </p:txBody>
      </p:sp>
      <p:cxnSp>
        <p:nvCxnSpPr>
          <p:cNvPr id="221" name="Conector de seta reta 154">
            <a:extLst>
              <a:ext uri="{FF2B5EF4-FFF2-40B4-BE49-F238E27FC236}">
                <a16:creationId xmlns:a16="http://schemas.microsoft.com/office/drawing/2014/main" id="{146CB7FC-03D1-4345-87DE-9629E7FD6AED}"/>
              </a:ext>
            </a:extLst>
          </p:cNvPr>
          <p:cNvCxnSpPr>
            <a:stCxn id="222" idx="1"/>
          </p:cNvCxnSpPr>
          <p:nvPr/>
        </p:nvCxnSpPr>
        <p:spPr>
          <a:xfrm flipH="1" flipV="1">
            <a:off x="3419874" y="4716031"/>
            <a:ext cx="272502" cy="279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AutoShape 7">
            <a:extLst>
              <a:ext uri="{FF2B5EF4-FFF2-40B4-BE49-F238E27FC236}">
                <a16:creationId xmlns:a16="http://schemas.microsoft.com/office/drawing/2014/main" id="{8998639C-ECC5-4588-B108-4FF6573F1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376" y="4869160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-7</a:t>
            </a:r>
          </a:p>
        </p:txBody>
      </p:sp>
      <p:sp>
        <p:nvSpPr>
          <p:cNvPr id="223" name="Rectangle 15">
            <a:extLst>
              <a:ext uri="{FF2B5EF4-FFF2-40B4-BE49-F238E27FC236}">
                <a16:creationId xmlns:a16="http://schemas.microsoft.com/office/drawing/2014/main" id="{76AA804E-7A9B-44F5-9E58-E4258F2E3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5158084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R. Dominicana</a:t>
            </a:r>
          </a:p>
        </p:txBody>
      </p:sp>
      <p:cxnSp>
        <p:nvCxnSpPr>
          <p:cNvPr id="224" name="Conector de seta reta 157">
            <a:extLst>
              <a:ext uri="{FF2B5EF4-FFF2-40B4-BE49-F238E27FC236}">
                <a16:creationId xmlns:a16="http://schemas.microsoft.com/office/drawing/2014/main" id="{5DAB34B1-C146-4E5B-8908-B2DF645B9393}"/>
              </a:ext>
            </a:extLst>
          </p:cNvPr>
          <p:cNvCxnSpPr/>
          <p:nvPr/>
        </p:nvCxnSpPr>
        <p:spPr>
          <a:xfrm flipH="1">
            <a:off x="3267931" y="4022844"/>
            <a:ext cx="656643" cy="6300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AutoShape 7">
            <a:extLst>
              <a:ext uri="{FF2B5EF4-FFF2-40B4-BE49-F238E27FC236}">
                <a16:creationId xmlns:a16="http://schemas.microsoft.com/office/drawing/2014/main" id="{310937A4-4B64-4C9C-9B35-718B8157C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384" y="3968614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-757</a:t>
            </a:r>
          </a:p>
        </p:txBody>
      </p:sp>
      <p:sp>
        <p:nvSpPr>
          <p:cNvPr id="226" name="Rectangle 15">
            <a:extLst>
              <a:ext uri="{FF2B5EF4-FFF2-40B4-BE49-F238E27FC236}">
                <a16:creationId xmlns:a16="http://schemas.microsoft.com/office/drawing/2014/main" id="{EB263FC3-04EC-4D40-B7E9-4AE3D8EA4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259" y="4293988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Haiti</a:t>
            </a:r>
          </a:p>
        </p:txBody>
      </p:sp>
      <p:cxnSp>
        <p:nvCxnSpPr>
          <p:cNvPr id="227" name="Conector de seta reta 160">
            <a:extLst>
              <a:ext uri="{FF2B5EF4-FFF2-40B4-BE49-F238E27FC236}">
                <a16:creationId xmlns:a16="http://schemas.microsoft.com/office/drawing/2014/main" id="{EF17A32C-4D23-41DF-8990-1E50A6425B48}"/>
              </a:ext>
            </a:extLst>
          </p:cNvPr>
          <p:cNvCxnSpPr>
            <a:stCxn id="228" idx="3"/>
          </p:cNvCxnSpPr>
          <p:nvPr/>
        </p:nvCxnSpPr>
        <p:spPr>
          <a:xfrm flipV="1">
            <a:off x="1699927" y="5174972"/>
            <a:ext cx="720080" cy="6482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AutoShape 7">
            <a:extLst>
              <a:ext uri="{FF2B5EF4-FFF2-40B4-BE49-F238E27FC236}">
                <a16:creationId xmlns:a16="http://schemas.microsoft.com/office/drawing/2014/main" id="{349FF35C-76DC-44A0-AFBE-6234B37AB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029" y="5697029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-106</a:t>
            </a:r>
          </a:p>
        </p:txBody>
      </p:sp>
      <p:sp>
        <p:nvSpPr>
          <p:cNvPr id="229" name="Rectangle 15">
            <a:extLst>
              <a:ext uri="{FF2B5EF4-FFF2-40B4-BE49-F238E27FC236}">
                <a16:creationId xmlns:a16="http://schemas.microsoft.com/office/drawing/2014/main" id="{DA219939-786D-40A4-8863-0CF8CCF5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5949280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El Salvador</a:t>
            </a:r>
          </a:p>
        </p:txBody>
      </p:sp>
      <p:sp>
        <p:nvSpPr>
          <p:cNvPr id="230" name="AutoShape 7">
            <a:extLst>
              <a:ext uri="{FF2B5EF4-FFF2-40B4-BE49-F238E27FC236}">
                <a16:creationId xmlns:a16="http://schemas.microsoft.com/office/drawing/2014/main" id="{4E74C4E1-7470-4350-A9F0-80A3E1251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369" y="5688252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-147</a:t>
            </a:r>
          </a:p>
        </p:txBody>
      </p:sp>
      <p:sp>
        <p:nvSpPr>
          <p:cNvPr id="231" name="Rectangle 15">
            <a:extLst>
              <a:ext uri="{FF2B5EF4-FFF2-40B4-BE49-F238E27FC236}">
                <a16:creationId xmlns:a16="http://schemas.microsoft.com/office/drawing/2014/main" id="{9EC2C247-9A76-49C9-8AE8-8254B81B5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219" y="5508678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Jamaica</a:t>
            </a:r>
          </a:p>
        </p:txBody>
      </p:sp>
      <p:cxnSp>
        <p:nvCxnSpPr>
          <p:cNvPr id="232" name="Conector de seta reta 169">
            <a:extLst>
              <a:ext uri="{FF2B5EF4-FFF2-40B4-BE49-F238E27FC236}">
                <a16:creationId xmlns:a16="http://schemas.microsoft.com/office/drawing/2014/main" id="{105920A6-CA09-403F-B4AE-5FD6B645D066}"/>
              </a:ext>
            </a:extLst>
          </p:cNvPr>
          <p:cNvCxnSpPr/>
          <p:nvPr/>
        </p:nvCxnSpPr>
        <p:spPr>
          <a:xfrm flipH="1" flipV="1">
            <a:off x="3007808" y="4855714"/>
            <a:ext cx="700421" cy="653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AutoShape 7">
            <a:extLst>
              <a:ext uri="{FF2B5EF4-FFF2-40B4-BE49-F238E27FC236}">
                <a16:creationId xmlns:a16="http://schemas.microsoft.com/office/drawing/2014/main" id="{BF0C9263-72EB-4C0B-9234-561D31E07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910" y="6214252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-229</a:t>
            </a:r>
          </a:p>
        </p:txBody>
      </p:sp>
      <p:sp>
        <p:nvSpPr>
          <p:cNvPr id="234" name="Rectangle 15">
            <a:extLst>
              <a:ext uri="{FF2B5EF4-FFF2-40B4-BE49-F238E27FC236}">
                <a16:creationId xmlns:a16="http://schemas.microsoft.com/office/drawing/2014/main" id="{E2C20DA2-D16C-47BE-9314-EB9D1EDB1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6034678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C. Rica</a:t>
            </a:r>
          </a:p>
        </p:txBody>
      </p:sp>
      <p:cxnSp>
        <p:nvCxnSpPr>
          <p:cNvPr id="235" name="Conector de seta reta 172">
            <a:extLst>
              <a:ext uri="{FF2B5EF4-FFF2-40B4-BE49-F238E27FC236}">
                <a16:creationId xmlns:a16="http://schemas.microsoft.com/office/drawing/2014/main" id="{F6CBB7EF-A229-4C02-8520-17F4A8915359}"/>
              </a:ext>
            </a:extLst>
          </p:cNvPr>
          <p:cNvCxnSpPr>
            <a:cxnSpLocks/>
          </p:cNvCxnSpPr>
          <p:nvPr/>
        </p:nvCxnSpPr>
        <p:spPr>
          <a:xfrm flipV="1">
            <a:off x="2700599" y="5445448"/>
            <a:ext cx="0" cy="5199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AutoShape 7">
            <a:extLst>
              <a:ext uri="{FF2B5EF4-FFF2-40B4-BE49-F238E27FC236}">
                <a16:creationId xmlns:a16="http://schemas.microsoft.com/office/drawing/2014/main" id="{60DA6E16-1F9D-433E-B149-9109EB203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886" y="6155410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-140</a:t>
            </a:r>
          </a:p>
        </p:txBody>
      </p:sp>
      <p:sp>
        <p:nvSpPr>
          <p:cNvPr id="237" name="Rectangle 15">
            <a:extLst>
              <a:ext uri="{FF2B5EF4-FFF2-40B4-BE49-F238E27FC236}">
                <a16:creationId xmlns:a16="http://schemas.microsoft.com/office/drawing/2014/main" id="{DDE7928E-5229-4330-9E12-E088068A5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736" y="5975836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Nicarágua</a:t>
            </a:r>
          </a:p>
        </p:txBody>
      </p:sp>
      <p:cxnSp>
        <p:nvCxnSpPr>
          <p:cNvPr id="238" name="Conector de seta reta 175">
            <a:extLst>
              <a:ext uri="{FF2B5EF4-FFF2-40B4-BE49-F238E27FC236}">
                <a16:creationId xmlns:a16="http://schemas.microsoft.com/office/drawing/2014/main" id="{77D93A37-1767-431A-97E1-3084A12FD38E}"/>
              </a:ext>
            </a:extLst>
          </p:cNvPr>
          <p:cNvCxnSpPr>
            <a:cxnSpLocks/>
          </p:cNvCxnSpPr>
          <p:nvPr/>
        </p:nvCxnSpPr>
        <p:spPr>
          <a:xfrm flipV="1">
            <a:off x="2235200" y="5121634"/>
            <a:ext cx="268552" cy="8001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AutoShape 7">
            <a:extLst>
              <a:ext uri="{FF2B5EF4-FFF2-40B4-BE49-F238E27FC236}">
                <a16:creationId xmlns:a16="http://schemas.microsoft.com/office/drawing/2014/main" id="{95151E79-4D45-4389-8EA0-C9283E335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998" y="6272870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-178</a:t>
            </a:r>
          </a:p>
        </p:txBody>
      </p:sp>
      <p:sp>
        <p:nvSpPr>
          <p:cNvPr id="240" name="Rectangle 15">
            <a:extLst>
              <a:ext uri="{FF2B5EF4-FFF2-40B4-BE49-F238E27FC236}">
                <a16:creationId xmlns:a16="http://schemas.microsoft.com/office/drawing/2014/main" id="{39DC4CFA-4836-41BE-A4EB-C7FE7BAD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848" y="6093296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Panamá</a:t>
            </a:r>
          </a:p>
        </p:txBody>
      </p:sp>
      <p:cxnSp>
        <p:nvCxnSpPr>
          <p:cNvPr id="241" name="Conector de seta reta 178">
            <a:extLst>
              <a:ext uri="{FF2B5EF4-FFF2-40B4-BE49-F238E27FC236}">
                <a16:creationId xmlns:a16="http://schemas.microsoft.com/office/drawing/2014/main" id="{83391EA9-BD45-4786-8855-55508B8CD636}"/>
              </a:ext>
            </a:extLst>
          </p:cNvPr>
          <p:cNvCxnSpPr/>
          <p:nvPr/>
        </p:nvCxnSpPr>
        <p:spPr>
          <a:xfrm flipH="1" flipV="1">
            <a:off x="3007808" y="5373216"/>
            <a:ext cx="393051" cy="683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AutoShape 7">
            <a:extLst>
              <a:ext uri="{FF2B5EF4-FFF2-40B4-BE49-F238E27FC236}">
                <a16:creationId xmlns:a16="http://schemas.microsoft.com/office/drawing/2014/main" id="{6041EF6D-5417-42F7-A4B0-C99AB17CC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54" y="4544678"/>
            <a:ext cx="447898" cy="2524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-207</a:t>
            </a:r>
          </a:p>
        </p:txBody>
      </p:sp>
      <p:sp>
        <p:nvSpPr>
          <p:cNvPr id="243" name="Rectangle 15">
            <a:extLst>
              <a:ext uri="{FF2B5EF4-FFF2-40B4-BE49-F238E27FC236}">
                <a16:creationId xmlns:a16="http://schemas.microsoft.com/office/drawing/2014/main" id="{3F30B62C-F147-4842-BCE6-A0E9F6F4E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4365104"/>
            <a:ext cx="720725" cy="1435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200" b="1" dirty="0">
                <a:solidFill>
                  <a:srgbClr val="FF0000"/>
                </a:solidFill>
              </a:rPr>
              <a:t>Honduras</a:t>
            </a:r>
          </a:p>
        </p:txBody>
      </p:sp>
      <p:sp>
        <p:nvSpPr>
          <p:cNvPr id="244" name="Elipse 243">
            <a:extLst>
              <a:ext uri="{FF2B5EF4-FFF2-40B4-BE49-F238E27FC236}">
                <a16:creationId xmlns:a16="http://schemas.microsoft.com/office/drawing/2014/main" id="{A6E98BB2-F1C2-4EA5-BCC0-9E7BE67D6E1C}"/>
              </a:ext>
            </a:extLst>
          </p:cNvPr>
          <p:cNvSpPr/>
          <p:nvPr/>
        </p:nvSpPr>
        <p:spPr>
          <a:xfrm rot="19060941">
            <a:off x="3541162" y="5858054"/>
            <a:ext cx="1296144" cy="6480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-2.661</a:t>
            </a:r>
          </a:p>
        </p:txBody>
      </p:sp>
    </p:spTree>
    <p:extLst>
      <p:ext uri="{BB962C8B-B14F-4D97-AF65-F5344CB8AC3E}">
        <p14:creationId xmlns:p14="http://schemas.microsoft.com/office/powerpoint/2010/main" val="338535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33" grpId="0" animBg="1"/>
      <p:bldP spid="34" grpId="0" animBg="1"/>
      <p:bldP spid="39" grpId="0" animBg="1"/>
      <p:bldP spid="40" grpId="0" animBg="1"/>
      <p:bldP spid="63" grpId="0" animBg="1"/>
      <p:bldP spid="64" grpId="0" animBg="1"/>
      <p:bldP spid="65" grpId="0" animBg="1"/>
      <p:bldP spid="66" grpId="0" animBg="1"/>
      <p:bldP spid="69" grpId="0" animBg="1"/>
      <p:bldP spid="70" grpId="0" animBg="1"/>
      <p:bldP spid="75" grpId="0"/>
      <p:bldP spid="76" grpId="0" animBg="1"/>
      <p:bldP spid="77" grpId="0"/>
      <p:bldP spid="80" grpId="0" animBg="1"/>
      <p:bldP spid="81" grpId="0" animBg="1"/>
      <p:bldP spid="82" grpId="0" animBg="1"/>
      <p:bldP spid="83" grpId="0" animBg="1"/>
      <p:bldP spid="85" grpId="0"/>
      <p:bldP spid="121" grpId="0" animBg="1"/>
      <p:bldP spid="214" grpId="0" animBg="1"/>
      <p:bldP spid="216" grpId="0" animBg="1"/>
      <p:bldP spid="217" grpId="0" animBg="1"/>
      <p:bldP spid="219" grpId="0" animBg="1"/>
      <p:bldP spid="220" grpId="0" animBg="1"/>
      <p:bldP spid="222" grpId="0" animBg="1"/>
      <p:bldP spid="223" grpId="0" animBg="1"/>
      <p:bldP spid="225" grpId="0" animBg="1"/>
      <p:bldP spid="226" grpId="0" animBg="1"/>
      <p:bldP spid="228" grpId="0" animBg="1"/>
      <p:bldP spid="229" grpId="0" animBg="1"/>
      <p:bldP spid="230" grpId="0" animBg="1"/>
      <p:bldP spid="231" grpId="0" animBg="1"/>
      <p:bldP spid="233" grpId="0" animBg="1"/>
      <p:bldP spid="234" grpId="0" animBg="1"/>
      <p:bldP spid="236" grpId="0" animBg="1"/>
      <p:bldP spid="237" grpId="0" animBg="1"/>
      <p:bldP spid="239" grpId="0" animBg="1"/>
      <p:bldP spid="240" grpId="0" animBg="1"/>
      <p:bldP spid="242" grpId="0" animBg="1"/>
      <p:bldP spid="243" grpId="0" animBg="1"/>
      <p:bldP spid="2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7AAB1D1-833D-4A5D-A84D-AFD306FA3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743"/>
            <a:ext cx="9144000" cy="548640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A8F8BF99-64BB-4243-BE0E-75119BA49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24" y="188640"/>
            <a:ext cx="7848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669900"/>
              </a:buClr>
              <a:buFont typeface="Wingdings" pitchFamily="2" charset="2"/>
              <a:buNone/>
            </a:pP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ARROZ:  RS </a:t>
            </a:r>
            <a:r>
              <a:rPr lang="pt-BR" sz="2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versus</a:t>
            </a: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EUA (US$/SA</a:t>
            </a:r>
            <a:r>
              <a:rPr lang="pt-B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A89F282-ABB0-484F-8E8B-DA04242B2D8B}"/>
              </a:ext>
            </a:extLst>
          </p:cNvPr>
          <p:cNvSpPr/>
          <p:nvPr/>
        </p:nvSpPr>
        <p:spPr>
          <a:xfrm>
            <a:off x="6631766" y="2763035"/>
            <a:ext cx="432048" cy="13950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1C231A8-AA6E-4165-94E2-E96C9F428E34}"/>
              </a:ext>
            </a:extLst>
          </p:cNvPr>
          <p:cNvSpPr/>
          <p:nvPr/>
        </p:nvSpPr>
        <p:spPr>
          <a:xfrm>
            <a:off x="8404068" y="2264230"/>
            <a:ext cx="360040" cy="88011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solidFill>
                <a:srgbClr val="FF0000"/>
              </a:solidFill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B32264A6-152F-434B-B4C2-8588BF42C4C4}"/>
              </a:ext>
            </a:extLst>
          </p:cNvPr>
          <p:cNvCxnSpPr/>
          <p:nvPr/>
        </p:nvCxnSpPr>
        <p:spPr>
          <a:xfrm>
            <a:off x="6415314" y="3585029"/>
            <a:ext cx="0" cy="2902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79C9EA2-F8D8-49DC-8E1C-303E40FE5BB4}"/>
              </a:ext>
            </a:extLst>
          </p:cNvPr>
          <p:cNvCxnSpPr/>
          <p:nvPr/>
        </p:nvCxnSpPr>
        <p:spPr>
          <a:xfrm>
            <a:off x="8309431" y="3374572"/>
            <a:ext cx="0" cy="2902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7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A60AAE2-5E63-4015-BE4A-D68474D9DB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71732"/>
              </p:ext>
            </p:extLst>
          </p:nvPr>
        </p:nvGraphicFramePr>
        <p:xfrm>
          <a:off x="43542" y="4958441"/>
          <a:ext cx="9042400" cy="136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86556" imgH="1295326" progId="Excel.Sheet.8">
                  <p:embed/>
                </p:oleObj>
              </mc:Choice>
              <mc:Fallback>
                <p:oleObj name="Worksheet" r:id="rId2" imgW="8486556" imgH="129532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542" y="4958441"/>
                        <a:ext cx="9042400" cy="136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Imagem 50">
            <a:extLst>
              <a:ext uri="{FF2B5EF4-FFF2-40B4-BE49-F238E27FC236}">
                <a16:creationId xmlns:a16="http://schemas.microsoft.com/office/drawing/2014/main" id="{CF7F6902-7247-4701-89D5-9D8E1FFB2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" y="1047387"/>
            <a:ext cx="9042400" cy="3863340"/>
          </a:xfrm>
          <a:prstGeom prst="rect">
            <a:avLst/>
          </a:prstGeom>
        </p:spPr>
      </p:pic>
      <p:sp>
        <p:nvSpPr>
          <p:cNvPr id="52" name="Text Box 3">
            <a:extLst>
              <a:ext uri="{FF2B5EF4-FFF2-40B4-BE49-F238E27FC236}">
                <a16:creationId xmlns:a16="http://schemas.microsoft.com/office/drawing/2014/main" id="{CED74DA2-2A91-4413-8D8F-D845EAAA5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64" y="179698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669900"/>
              </a:buClr>
              <a:buFont typeface="Wingdings" pitchFamily="2" charset="2"/>
              <a:buNone/>
            </a:pPr>
            <a:r>
              <a:rPr lang="pt-BR" sz="2000" b="1" dirty="0"/>
              <a:t>Saldo Comercial </a:t>
            </a:r>
            <a:r>
              <a:rPr lang="pt-BR" sz="2000" b="1" i="1" dirty="0">
                <a:solidFill>
                  <a:srgbClr val="00B050"/>
                </a:solidFill>
              </a:rPr>
              <a:t>versus</a:t>
            </a:r>
            <a:r>
              <a:rPr lang="pt-BR" sz="2000" b="1" i="1" dirty="0"/>
              <a:t> </a:t>
            </a:r>
            <a:r>
              <a:rPr lang="pt-BR" sz="2000" b="1" dirty="0"/>
              <a:t>Diferença de preços (RS – EUA) </a:t>
            </a:r>
          </a:p>
        </p:txBody>
      </p:sp>
      <p:sp>
        <p:nvSpPr>
          <p:cNvPr id="53" name="Seta: para Baixo 52">
            <a:extLst>
              <a:ext uri="{FF2B5EF4-FFF2-40B4-BE49-F238E27FC236}">
                <a16:creationId xmlns:a16="http://schemas.microsoft.com/office/drawing/2014/main" id="{23C4FCCC-CB85-4659-959F-2F31964B1ECB}"/>
              </a:ext>
            </a:extLst>
          </p:cNvPr>
          <p:cNvSpPr/>
          <p:nvPr/>
        </p:nvSpPr>
        <p:spPr>
          <a:xfrm>
            <a:off x="3592916" y="2750214"/>
            <a:ext cx="72008" cy="21602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Seta: para Baixo 53">
            <a:extLst>
              <a:ext uri="{FF2B5EF4-FFF2-40B4-BE49-F238E27FC236}">
                <a16:creationId xmlns:a16="http://schemas.microsoft.com/office/drawing/2014/main" id="{B7650BD9-6C5D-461C-A5D6-3CEB6C9AD87B}"/>
              </a:ext>
            </a:extLst>
          </p:cNvPr>
          <p:cNvSpPr/>
          <p:nvPr/>
        </p:nvSpPr>
        <p:spPr>
          <a:xfrm>
            <a:off x="1936732" y="2750214"/>
            <a:ext cx="72008" cy="12961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Seta: para Baixo 54">
            <a:extLst>
              <a:ext uri="{FF2B5EF4-FFF2-40B4-BE49-F238E27FC236}">
                <a16:creationId xmlns:a16="http://schemas.microsoft.com/office/drawing/2014/main" id="{A43F5E6F-ABC5-49D3-BF69-BABACA54891E}"/>
              </a:ext>
            </a:extLst>
          </p:cNvPr>
          <p:cNvSpPr/>
          <p:nvPr/>
        </p:nvSpPr>
        <p:spPr>
          <a:xfrm>
            <a:off x="4745044" y="2750214"/>
            <a:ext cx="72008" cy="21602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Seta: para Baixo 55">
            <a:extLst>
              <a:ext uri="{FF2B5EF4-FFF2-40B4-BE49-F238E27FC236}">
                <a16:creationId xmlns:a16="http://schemas.microsoft.com/office/drawing/2014/main" id="{9835619A-8A1D-4880-BE06-2C378CD0EE41}"/>
              </a:ext>
            </a:extLst>
          </p:cNvPr>
          <p:cNvSpPr/>
          <p:nvPr/>
        </p:nvSpPr>
        <p:spPr>
          <a:xfrm>
            <a:off x="5681148" y="2750214"/>
            <a:ext cx="72008" cy="21602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Seta: para Baixo 56">
            <a:extLst>
              <a:ext uri="{FF2B5EF4-FFF2-40B4-BE49-F238E27FC236}">
                <a16:creationId xmlns:a16="http://schemas.microsoft.com/office/drawing/2014/main" id="{333459D9-8D44-4CD1-AC2D-3543847E9F9D}"/>
              </a:ext>
            </a:extLst>
          </p:cNvPr>
          <p:cNvSpPr/>
          <p:nvPr/>
        </p:nvSpPr>
        <p:spPr>
          <a:xfrm>
            <a:off x="7049300" y="2750214"/>
            <a:ext cx="72008" cy="21602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265480C7-4B77-4578-8F75-A99270F4A5AA}"/>
              </a:ext>
            </a:extLst>
          </p:cNvPr>
          <p:cNvSpPr/>
          <p:nvPr/>
        </p:nvSpPr>
        <p:spPr>
          <a:xfrm>
            <a:off x="1324878" y="5416201"/>
            <a:ext cx="792088" cy="62174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CEE3AABA-285C-480F-A52F-1D79697708F2}"/>
              </a:ext>
            </a:extLst>
          </p:cNvPr>
          <p:cNvSpPr/>
          <p:nvPr/>
        </p:nvSpPr>
        <p:spPr>
          <a:xfrm>
            <a:off x="7624802" y="5370286"/>
            <a:ext cx="648072" cy="70624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84A0372F-ADDF-4F1D-87CF-36DE0FAFD18C}"/>
              </a:ext>
            </a:extLst>
          </p:cNvPr>
          <p:cNvSpPr/>
          <p:nvPr/>
        </p:nvSpPr>
        <p:spPr>
          <a:xfrm>
            <a:off x="8272874" y="5370286"/>
            <a:ext cx="720080" cy="70624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4F8BFD9-CC6F-4AC9-B570-B4B62AADCB45}"/>
              </a:ext>
            </a:extLst>
          </p:cNvPr>
          <p:cNvSpPr/>
          <p:nvPr/>
        </p:nvSpPr>
        <p:spPr>
          <a:xfrm rot="10800000">
            <a:off x="2872836" y="2577394"/>
            <a:ext cx="72008" cy="17281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Seta: para Baixo 61">
            <a:extLst>
              <a:ext uri="{FF2B5EF4-FFF2-40B4-BE49-F238E27FC236}">
                <a16:creationId xmlns:a16="http://schemas.microsoft.com/office/drawing/2014/main" id="{60352D10-5CB7-4785-925B-D4F3E9EF76AC}"/>
              </a:ext>
            </a:extLst>
          </p:cNvPr>
          <p:cNvSpPr/>
          <p:nvPr/>
        </p:nvSpPr>
        <p:spPr>
          <a:xfrm rot="10800000">
            <a:off x="6329220" y="2577395"/>
            <a:ext cx="72008" cy="17281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ADFDD2BB-5641-4401-9491-D9A7FE31C233}"/>
              </a:ext>
            </a:extLst>
          </p:cNvPr>
          <p:cNvCxnSpPr>
            <a:cxnSpLocks/>
          </p:cNvCxnSpPr>
          <p:nvPr/>
        </p:nvCxnSpPr>
        <p:spPr>
          <a:xfrm flipH="1">
            <a:off x="1000628" y="2750214"/>
            <a:ext cx="741682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eta: para Baixo 63">
            <a:extLst>
              <a:ext uri="{FF2B5EF4-FFF2-40B4-BE49-F238E27FC236}">
                <a16:creationId xmlns:a16="http://schemas.microsoft.com/office/drawing/2014/main" id="{47DEA255-C88F-4B65-BD47-88D18E3B9B47}"/>
              </a:ext>
            </a:extLst>
          </p:cNvPr>
          <p:cNvSpPr/>
          <p:nvPr/>
        </p:nvSpPr>
        <p:spPr>
          <a:xfrm>
            <a:off x="7899444" y="2750214"/>
            <a:ext cx="72008" cy="21602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7A0E38B8-87F3-4066-AA58-6BA98B6D519B}"/>
              </a:ext>
            </a:extLst>
          </p:cNvPr>
          <p:cNvSpPr/>
          <p:nvPr/>
        </p:nvSpPr>
        <p:spPr>
          <a:xfrm>
            <a:off x="0" y="965655"/>
            <a:ext cx="201622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FF0000"/>
                </a:solidFill>
              </a:rPr>
              <a:t>Ton. (MM6 meses)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DE7DFEB4-E0D2-443A-A25D-EC2AC35666C5}"/>
              </a:ext>
            </a:extLst>
          </p:cNvPr>
          <p:cNvSpPr/>
          <p:nvPr/>
        </p:nvSpPr>
        <p:spPr>
          <a:xfrm>
            <a:off x="7380312" y="980732"/>
            <a:ext cx="1763688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FF0000"/>
                </a:solidFill>
              </a:rPr>
              <a:t>US$/50 kg  6MM</a:t>
            </a:r>
          </a:p>
        </p:txBody>
      </p:sp>
    </p:spTree>
    <p:extLst>
      <p:ext uri="{BB962C8B-B14F-4D97-AF65-F5344CB8AC3E}">
        <p14:creationId xmlns:p14="http://schemas.microsoft.com/office/powerpoint/2010/main" val="41057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B9C6525-7739-4228-A188-BCFDD8BD4D6B}"/>
              </a:ext>
            </a:extLst>
          </p:cNvPr>
          <p:cNvSpPr/>
          <p:nvPr/>
        </p:nvSpPr>
        <p:spPr>
          <a:xfrm>
            <a:off x="-31960" y="841828"/>
            <a:ext cx="9144000" cy="50364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BBA5D2-939A-44BD-AF12-DF20241FC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590">
            <a:off x="3656263" y="1152362"/>
            <a:ext cx="2039592" cy="15016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75799CF-3555-4424-80E0-75937D854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8112">
            <a:off x="5401589" y="4128287"/>
            <a:ext cx="2758596" cy="203107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03784C-40ED-4997-AFB8-5BD6E25EC189}"/>
              </a:ext>
            </a:extLst>
          </p:cNvPr>
          <p:cNvSpPr txBox="1"/>
          <p:nvPr/>
        </p:nvSpPr>
        <p:spPr>
          <a:xfrm>
            <a:off x="327321" y="266312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2">
                    <a:lumMod val="50000"/>
                  </a:schemeClr>
                </a:solidFill>
              </a:rPr>
              <a:t>ARROZ</a:t>
            </a:r>
          </a:p>
          <a:p>
            <a:pPr algn="ctr"/>
            <a:r>
              <a:rPr lang="pt-BR" sz="4800" dirty="0">
                <a:solidFill>
                  <a:schemeClr val="bg2">
                    <a:lumMod val="50000"/>
                  </a:schemeClr>
                </a:solidFill>
              </a:rPr>
              <a:t> Parceiros do MERCOSUL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m 5" descr="Uma imagem contendo comida, foto, prato, arroz&#10;&#10;Descrição gerada automaticamente">
            <a:extLst>
              <a:ext uri="{FF2B5EF4-FFF2-40B4-BE49-F238E27FC236}">
                <a16:creationId xmlns:a16="http://schemas.microsoft.com/office/drawing/2014/main" id="{B6DEB381-073F-4839-A507-A0F3CDFC7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1250292"/>
            <a:ext cx="3506288" cy="32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0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36E291A-9B51-444A-88BD-E4521FADF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777" y="159615"/>
            <a:ext cx="583247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CENÁRIO PARA O MERCOSUL – 20/21 </a:t>
            </a:r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 21/22</a:t>
            </a:r>
            <a:endParaRPr lang="pt-BR" sz="2200" b="1" dirty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C45E6293-5FEB-432F-8479-618CB2C6F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68" y="6280857"/>
            <a:ext cx="1439862" cy="28733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Times New Roman" pitchFamily="18" charset="0"/>
              </a:rPr>
              <a:t>Fonte:Safras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C3A37A6-5833-47FC-B5EA-138D4ADA131F}"/>
              </a:ext>
            </a:extLst>
          </p:cNvPr>
          <p:cNvSpPr/>
          <p:nvPr/>
        </p:nvSpPr>
        <p:spPr>
          <a:xfrm>
            <a:off x="5335060" y="808249"/>
            <a:ext cx="377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Área:</a:t>
            </a:r>
            <a:r>
              <a:rPr lang="pt-BR" b="1" dirty="0">
                <a:solidFill>
                  <a:srgbClr val="669900"/>
                </a:solidFill>
              </a:rPr>
              <a:t>  198 mil ha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00B050"/>
                </a:solidFill>
                <a:sym typeface="Wingdings" panose="05000000000000000000" pitchFamily="2" charset="2"/>
              </a:rPr>
              <a:t> (21/22 = 205)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CF5D18D-8ECB-4F4B-95AE-41D25491923C}"/>
              </a:ext>
            </a:extLst>
          </p:cNvPr>
          <p:cNvSpPr/>
          <p:nvPr/>
        </p:nvSpPr>
        <p:spPr>
          <a:xfrm>
            <a:off x="5335061" y="1158997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Produção:</a:t>
            </a:r>
            <a:r>
              <a:rPr lang="pt-BR" b="1" dirty="0">
                <a:solidFill>
                  <a:srgbClr val="669900"/>
                </a:solidFill>
              </a:rPr>
              <a:t>  1.280 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(1.350)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F50955D-4709-452E-997B-FCA4992A2F73}"/>
              </a:ext>
            </a:extLst>
          </p:cNvPr>
          <p:cNvSpPr/>
          <p:nvPr/>
        </p:nvSpPr>
        <p:spPr>
          <a:xfrm>
            <a:off x="5335061" y="1456321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Exportação:</a:t>
            </a:r>
            <a:r>
              <a:rPr lang="pt-BR" b="1" dirty="0">
                <a:solidFill>
                  <a:srgbClr val="669900"/>
                </a:solidFill>
              </a:rPr>
              <a:t>  600 mil 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(650)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Estrela de 4 pontas 24">
            <a:extLst>
              <a:ext uri="{FF2B5EF4-FFF2-40B4-BE49-F238E27FC236}">
                <a16:creationId xmlns:a16="http://schemas.microsoft.com/office/drawing/2014/main" id="{6B1AF70A-C99C-4C19-B81B-875F1EAFFC69}"/>
              </a:ext>
            </a:extLst>
          </p:cNvPr>
          <p:cNvSpPr/>
          <p:nvPr/>
        </p:nvSpPr>
        <p:spPr bwMode="auto">
          <a:xfrm>
            <a:off x="7639316" y="4264633"/>
            <a:ext cx="504056" cy="432048"/>
          </a:xfrm>
          <a:prstGeom prst="star4">
            <a:avLst>
              <a:gd name="adj" fmla="val 1532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strela de 4 pontas 25">
            <a:extLst>
              <a:ext uri="{FF2B5EF4-FFF2-40B4-BE49-F238E27FC236}">
                <a16:creationId xmlns:a16="http://schemas.microsoft.com/office/drawing/2014/main" id="{33B64626-85D9-49B2-AE63-CAE00F797BBC}"/>
              </a:ext>
            </a:extLst>
          </p:cNvPr>
          <p:cNvSpPr/>
          <p:nvPr/>
        </p:nvSpPr>
        <p:spPr bwMode="auto">
          <a:xfrm>
            <a:off x="8215380" y="4696681"/>
            <a:ext cx="504056" cy="432048"/>
          </a:xfrm>
          <a:prstGeom prst="star4">
            <a:avLst>
              <a:gd name="adj" fmla="val 1532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strela de 4 pontas 26">
            <a:extLst>
              <a:ext uri="{FF2B5EF4-FFF2-40B4-BE49-F238E27FC236}">
                <a16:creationId xmlns:a16="http://schemas.microsoft.com/office/drawing/2014/main" id="{677C2028-E751-42CA-A582-B301AED2507D}"/>
              </a:ext>
            </a:extLst>
          </p:cNvPr>
          <p:cNvSpPr/>
          <p:nvPr/>
        </p:nvSpPr>
        <p:spPr bwMode="auto">
          <a:xfrm>
            <a:off x="7135260" y="4840697"/>
            <a:ext cx="504056" cy="432048"/>
          </a:xfrm>
          <a:prstGeom prst="star4">
            <a:avLst>
              <a:gd name="adj" fmla="val 1532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strela de 4 pontas 27">
            <a:extLst>
              <a:ext uri="{FF2B5EF4-FFF2-40B4-BE49-F238E27FC236}">
                <a16:creationId xmlns:a16="http://schemas.microsoft.com/office/drawing/2014/main" id="{90DEDD85-2EC1-49D7-A43C-BDF769E7A611}"/>
              </a:ext>
            </a:extLst>
          </p:cNvPr>
          <p:cNvSpPr/>
          <p:nvPr/>
        </p:nvSpPr>
        <p:spPr bwMode="auto">
          <a:xfrm>
            <a:off x="7783332" y="5560777"/>
            <a:ext cx="504056" cy="432048"/>
          </a:xfrm>
          <a:prstGeom prst="star4">
            <a:avLst>
              <a:gd name="adj" fmla="val 1532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FD834A3-6194-4FB3-B091-FB1BBEFBF078}"/>
              </a:ext>
            </a:extLst>
          </p:cNvPr>
          <p:cNvSpPr/>
          <p:nvPr/>
        </p:nvSpPr>
        <p:spPr>
          <a:xfrm>
            <a:off x="4542972" y="238313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Área:</a:t>
            </a:r>
            <a:r>
              <a:rPr lang="pt-BR" b="1" dirty="0">
                <a:solidFill>
                  <a:srgbClr val="669900"/>
                </a:solidFill>
              </a:rPr>
              <a:t>  172 mil ha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00B050"/>
                </a:solidFill>
                <a:sym typeface="Wingdings" panose="05000000000000000000" pitchFamily="2" charset="2"/>
              </a:rPr>
              <a:t> (21/22 = 200)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F209F3E-7EFE-44F4-BD7D-FA0D6D5B587B}"/>
              </a:ext>
            </a:extLst>
          </p:cNvPr>
          <p:cNvSpPr/>
          <p:nvPr/>
        </p:nvSpPr>
        <p:spPr>
          <a:xfrm>
            <a:off x="4507476" y="2743173"/>
            <a:ext cx="4499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Produção:</a:t>
            </a:r>
            <a:r>
              <a:rPr lang="pt-BR" b="1" dirty="0">
                <a:solidFill>
                  <a:srgbClr val="669900"/>
                </a:solidFill>
              </a:rPr>
              <a:t>  915 mil 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(1.340)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B5EB2B9-3B9A-420C-A9CF-1ECCF8F1B643}"/>
              </a:ext>
            </a:extLst>
          </p:cNvPr>
          <p:cNvSpPr/>
          <p:nvPr/>
        </p:nvSpPr>
        <p:spPr>
          <a:xfrm>
            <a:off x="4507476" y="3040497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Exportação:</a:t>
            </a:r>
            <a:r>
              <a:rPr lang="pt-BR" b="1" dirty="0">
                <a:solidFill>
                  <a:srgbClr val="669900"/>
                </a:solidFill>
              </a:rPr>
              <a:t>  720 mil 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(1.100)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6A85536-C38B-4812-B80F-722E19BB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" y="918084"/>
            <a:ext cx="3792408" cy="536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0E4FCEF5-5CE1-4632-883E-A07ABF7CB6BB}"/>
              </a:ext>
            </a:extLst>
          </p:cNvPr>
          <p:cNvSpPr/>
          <p:nvPr/>
        </p:nvSpPr>
        <p:spPr bwMode="auto">
          <a:xfrm>
            <a:off x="4326948" y="918084"/>
            <a:ext cx="933984" cy="970284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BA29BA4-F067-4C28-B960-E210D37B1258}"/>
              </a:ext>
            </a:extLst>
          </p:cNvPr>
          <p:cNvSpPr/>
          <p:nvPr/>
        </p:nvSpPr>
        <p:spPr bwMode="auto">
          <a:xfrm>
            <a:off x="3608988" y="2418889"/>
            <a:ext cx="933984" cy="90964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8E2B683-A0ED-4FC5-ACF5-99378849D16D}"/>
              </a:ext>
            </a:extLst>
          </p:cNvPr>
          <p:cNvSpPr/>
          <p:nvPr/>
        </p:nvSpPr>
        <p:spPr bwMode="auto">
          <a:xfrm>
            <a:off x="2580756" y="3931057"/>
            <a:ext cx="882096" cy="90964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tângulo de cantos arredondados 41">
            <a:extLst>
              <a:ext uri="{FF2B5EF4-FFF2-40B4-BE49-F238E27FC236}">
                <a16:creationId xmlns:a16="http://schemas.microsoft.com/office/drawing/2014/main" id="{E5EC8B9E-7A6B-4483-887A-330CC0A06123}"/>
              </a:ext>
            </a:extLst>
          </p:cNvPr>
          <p:cNvSpPr/>
          <p:nvPr/>
        </p:nvSpPr>
        <p:spPr bwMode="auto">
          <a:xfrm>
            <a:off x="1014580" y="5305571"/>
            <a:ext cx="882096" cy="848998"/>
          </a:xfrm>
          <a:prstGeom prst="roundRect">
            <a:avLst>
              <a:gd name="adj" fmla="val 50000"/>
            </a:avLst>
          </a:prstGeom>
          <a:blipFill>
            <a:blip r:embed="rId6" cstate="print"/>
            <a:stretch>
              <a:fillRect/>
            </a:stretch>
          </a:blipFill>
          <a:ln>
            <a:headEnd type="none" w="med" len="med"/>
            <a:tailEnd type="none" w="med" len="med"/>
          </a:ln>
          <a:effectLst>
            <a:outerShdw blurRad="1270000" dist="23000" dir="5400000" rotWithShape="0">
              <a:schemeClr val="accent2">
                <a:lumMod val="75000"/>
              </a:scheme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19" name="Seta em curva para baixo 42">
            <a:extLst>
              <a:ext uri="{FF2B5EF4-FFF2-40B4-BE49-F238E27FC236}">
                <a16:creationId xmlns:a16="http://schemas.microsoft.com/office/drawing/2014/main" id="{F15DEC3C-9361-4DBE-A8F2-90DFF4E7E402}"/>
              </a:ext>
            </a:extLst>
          </p:cNvPr>
          <p:cNvSpPr/>
          <p:nvPr/>
        </p:nvSpPr>
        <p:spPr>
          <a:xfrm rot="19420000">
            <a:off x="280904" y="1739690"/>
            <a:ext cx="4385097" cy="81628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0" name="Seta em curva para baixo 43">
            <a:extLst>
              <a:ext uri="{FF2B5EF4-FFF2-40B4-BE49-F238E27FC236}">
                <a16:creationId xmlns:a16="http://schemas.microsoft.com/office/drawing/2014/main" id="{71C23B0B-9736-4077-B7F4-FA73EFC7D0A1}"/>
              </a:ext>
            </a:extLst>
          </p:cNvPr>
          <p:cNvSpPr/>
          <p:nvPr/>
        </p:nvSpPr>
        <p:spPr>
          <a:xfrm>
            <a:off x="1830896" y="2032385"/>
            <a:ext cx="1967980" cy="519377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Seta em curva para baixo 44">
            <a:extLst>
              <a:ext uri="{FF2B5EF4-FFF2-40B4-BE49-F238E27FC236}">
                <a16:creationId xmlns:a16="http://schemas.microsoft.com/office/drawing/2014/main" id="{716C1F0F-469F-4015-9C2E-48744B62D7AC}"/>
              </a:ext>
            </a:extLst>
          </p:cNvPr>
          <p:cNvSpPr/>
          <p:nvPr/>
        </p:nvSpPr>
        <p:spPr>
          <a:xfrm rot="3676547" flipV="1">
            <a:off x="1366124" y="3704336"/>
            <a:ext cx="1261000" cy="399051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95879DD-EF2D-4BE3-86A0-7098A65D35F3}"/>
              </a:ext>
            </a:extLst>
          </p:cNvPr>
          <p:cNvSpPr/>
          <p:nvPr/>
        </p:nvSpPr>
        <p:spPr>
          <a:xfrm>
            <a:off x="942572" y="5039316"/>
            <a:ext cx="12404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solidFill>
                  <a:srgbClr val="003300"/>
                </a:solidFill>
              </a:rPr>
              <a:t>Exceto: Brasil</a:t>
            </a:r>
            <a:endParaRPr lang="pt-BR" sz="15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1ADFF42-9C8D-477C-96C2-5E926DCA171D}"/>
              </a:ext>
            </a:extLst>
          </p:cNvPr>
          <p:cNvSpPr/>
          <p:nvPr/>
        </p:nvSpPr>
        <p:spPr>
          <a:xfrm>
            <a:off x="3571372" y="3904593"/>
            <a:ext cx="4067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Área:</a:t>
            </a:r>
            <a:r>
              <a:rPr lang="pt-BR" b="1" dirty="0">
                <a:solidFill>
                  <a:srgbClr val="669900"/>
                </a:solidFill>
              </a:rPr>
              <a:t>  142 mil ha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pt-BR" b="1" dirty="0">
                <a:solidFill>
                  <a:srgbClr val="00B050"/>
                </a:solidFill>
                <a:sym typeface="Wingdings" panose="05000000000000000000" pitchFamily="2" charset="2"/>
              </a:rPr>
              <a:t>(21/22 = 155)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2CA121B-798C-4B24-B098-5DF93C527EFF}"/>
              </a:ext>
            </a:extLst>
          </p:cNvPr>
          <p:cNvSpPr/>
          <p:nvPr/>
        </p:nvSpPr>
        <p:spPr>
          <a:xfrm>
            <a:off x="3571372" y="4255341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Produção:</a:t>
            </a:r>
            <a:r>
              <a:rPr lang="pt-BR" b="1" dirty="0">
                <a:solidFill>
                  <a:srgbClr val="669900"/>
                </a:solidFill>
              </a:rPr>
              <a:t>  1.300 mil 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(1.430)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AC42F450-211E-4BC8-A097-A7D086FA4A29}"/>
              </a:ext>
            </a:extLst>
          </p:cNvPr>
          <p:cNvSpPr/>
          <p:nvPr/>
        </p:nvSpPr>
        <p:spPr>
          <a:xfrm>
            <a:off x="3571372" y="4552665"/>
            <a:ext cx="377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00"/>
                </a:solidFill>
              </a:rPr>
              <a:t>Exportação:</a:t>
            </a:r>
            <a:r>
              <a:rPr lang="pt-BR" b="1" dirty="0">
                <a:solidFill>
                  <a:srgbClr val="669900"/>
                </a:solidFill>
              </a:rPr>
              <a:t>  1.150 mil 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(1.280)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10DD5C9-3B74-4A66-90B2-B29A46E53C6D}"/>
              </a:ext>
            </a:extLst>
          </p:cNvPr>
          <p:cNvSpPr/>
          <p:nvPr/>
        </p:nvSpPr>
        <p:spPr>
          <a:xfrm>
            <a:off x="2103606" y="5183969"/>
            <a:ext cx="3679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FF"/>
                </a:solidFill>
              </a:rPr>
              <a:t>Área:</a:t>
            </a:r>
            <a:r>
              <a:rPr lang="pt-BR" b="1" dirty="0">
                <a:solidFill>
                  <a:srgbClr val="669900"/>
                </a:solidFill>
              </a:rPr>
              <a:t>  512 mil ha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pt-BR" b="1" dirty="0">
                <a:solidFill>
                  <a:srgbClr val="00B050"/>
                </a:solidFill>
                <a:sym typeface="Wingdings" panose="05000000000000000000" pitchFamily="2" charset="2"/>
              </a:rPr>
              <a:t>(21/22 = 560)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1D0A4C3-7BAA-4DD8-BE0C-353589F2F080}"/>
              </a:ext>
            </a:extLst>
          </p:cNvPr>
          <p:cNvSpPr/>
          <p:nvPr/>
        </p:nvSpPr>
        <p:spPr>
          <a:xfrm>
            <a:off x="2103606" y="5534717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FF"/>
                </a:solidFill>
              </a:rPr>
              <a:t>Produção:</a:t>
            </a:r>
            <a:r>
              <a:rPr lang="pt-BR" b="1" dirty="0">
                <a:solidFill>
                  <a:srgbClr val="669900"/>
                </a:solidFill>
              </a:rPr>
              <a:t>  3.495 mil 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(4.120)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959EB8D9-2280-45CA-8B71-D324C9CF4BA6}"/>
              </a:ext>
            </a:extLst>
          </p:cNvPr>
          <p:cNvSpPr/>
          <p:nvPr/>
        </p:nvSpPr>
        <p:spPr>
          <a:xfrm>
            <a:off x="2103606" y="5822749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FF"/>
                </a:solidFill>
              </a:rPr>
              <a:t>Exportação:</a:t>
            </a:r>
            <a:r>
              <a:rPr lang="pt-BR" b="1" dirty="0">
                <a:solidFill>
                  <a:srgbClr val="669900"/>
                </a:solidFill>
              </a:rPr>
              <a:t>  2.470t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pt-BR" b="1" dirty="0">
                <a:solidFill>
                  <a:srgbClr val="669900"/>
                </a:solidFill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669900"/>
                </a:solidFill>
              </a:rPr>
              <a:t> </a:t>
            </a:r>
            <a:r>
              <a:rPr lang="pt-BR" b="1" dirty="0">
                <a:solidFill>
                  <a:srgbClr val="00B050"/>
                </a:solidFill>
              </a:rPr>
              <a:t>(3.030)</a:t>
            </a:r>
          </a:p>
        </p:txBody>
      </p:sp>
    </p:spTree>
    <p:extLst>
      <p:ext uri="{BB962C8B-B14F-4D97-AF65-F5344CB8AC3E}">
        <p14:creationId xmlns:p14="http://schemas.microsoft.com/office/powerpoint/2010/main" val="18910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864070C-CB32-44C5-A64E-DC214FE03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60"/>
          <a:stretch/>
        </p:blipFill>
        <p:spPr>
          <a:xfrm>
            <a:off x="0" y="-35980"/>
            <a:ext cx="9144000" cy="689398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32CFC54-3F3C-4722-9AFF-10B2811C2A77}"/>
              </a:ext>
            </a:extLst>
          </p:cNvPr>
          <p:cNvSpPr txBox="1"/>
          <p:nvPr/>
        </p:nvSpPr>
        <p:spPr>
          <a:xfrm>
            <a:off x="2096685" y="777884"/>
            <a:ext cx="7344856" cy="36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ESTRUTURA DA APRESENTAÇÃO</a:t>
            </a:r>
          </a:p>
        </p:txBody>
      </p:sp>
      <p:sp>
        <p:nvSpPr>
          <p:cNvPr id="14" name="Retângulo de cantos arredondados 10">
            <a:extLst>
              <a:ext uri="{FF2B5EF4-FFF2-40B4-BE49-F238E27FC236}">
                <a16:creationId xmlns:a16="http://schemas.microsoft.com/office/drawing/2014/main" id="{8F3F7144-4640-4CFA-BAF1-8068121DFA77}"/>
              </a:ext>
            </a:extLst>
          </p:cNvPr>
          <p:cNvSpPr/>
          <p:nvPr/>
        </p:nvSpPr>
        <p:spPr bwMode="auto">
          <a:xfrm>
            <a:off x="566262" y="2186543"/>
            <a:ext cx="508201" cy="369220"/>
          </a:xfrm>
          <a:prstGeom prst="roundRect">
            <a:avLst>
              <a:gd name="adj" fmla="val 5000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1ECD563-6214-482A-96AB-BC931E07538A}"/>
              </a:ext>
            </a:extLst>
          </p:cNvPr>
          <p:cNvSpPr txBox="1"/>
          <p:nvPr/>
        </p:nvSpPr>
        <p:spPr>
          <a:xfrm>
            <a:off x="1160517" y="2193030"/>
            <a:ext cx="7344856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Dinâmica de </a:t>
            </a:r>
            <a:r>
              <a:rPr lang="pt-BR" sz="2200" b="1" dirty="0">
                <a:solidFill>
                  <a:srgbClr val="00B050"/>
                </a:solidFill>
              </a:rPr>
              <a:t>formação de preço 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no Brasil;</a:t>
            </a:r>
          </a:p>
        </p:txBody>
      </p:sp>
      <p:sp>
        <p:nvSpPr>
          <p:cNvPr id="20" name="Retângulo de cantos arredondados 10">
            <a:extLst>
              <a:ext uri="{FF2B5EF4-FFF2-40B4-BE49-F238E27FC236}">
                <a16:creationId xmlns:a16="http://schemas.microsoft.com/office/drawing/2014/main" id="{3F88AE69-D6BE-4F37-845A-6E504F9E94E0}"/>
              </a:ext>
            </a:extLst>
          </p:cNvPr>
          <p:cNvSpPr/>
          <p:nvPr/>
        </p:nvSpPr>
        <p:spPr bwMode="auto">
          <a:xfrm>
            <a:off x="551748" y="3021105"/>
            <a:ext cx="508201" cy="369220"/>
          </a:xfrm>
          <a:prstGeom prst="roundRect">
            <a:avLst>
              <a:gd name="adj" fmla="val 5000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189AE32-78C0-4861-A96E-A4CD9DF75E97}"/>
              </a:ext>
            </a:extLst>
          </p:cNvPr>
          <p:cNvSpPr txBox="1"/>
          <p:nvPr/>
        </p:nvSpPr>
        <p:spPr>
          <a:xfrm>
            <a:off x="1146003" y="3027592"/>
            <a:ext cx="7344856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Quadro de </a:t>
            </a:r>
            <a:r>
              <a:rPr lang="pt-BR" sz="2200" b="1" dirty="0">
                <a:solidFill>
                  <a:srgbClr val="00B050"/>
                </a:solidFill>
              </a:rPr>
              <a:t>abastecimento global;</a:t>
            </a:r>
          </a:p>
        </p:txBody>
      </p:sp>
      <p:sp>
        <p:nvSpPr>
          <p:cNvPr id="22" name="Retângulo de cantos arredondados 10">
            <a:extLst>
              <a:ext uri="{FF2B5EF4-FFF2-40B4-BE49-F238E27FC236}">
                <a16:creationId xmlns:a16="http://schemas.microsoft.com/office/drawing/2014/main" id="{9EAD55F8-38D1-4A46-A42F-4F3559EE69C9}"/>
              </a:ext>
            </a:extLst>
          </p:cNvPr>
          <p:cNvSpPr/>
          <p:nvPr/>
        </p:nvSpPr>
        <p:spPr bwMode="auto">
          <a:xfrm>
            <a:off x="551748" y="3652478"/>
            <a:ext cx="508201" cy="369220"/>
          </a:xfrm>
          <a:prstGeom prst="roundRect">
            <a:avLst>
              <a:gd name="adj" fmla="val 5000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2660B00-E43A-4C33-B1C3-AA62D8E91FE0}"/>
              </a:ext>
            </a:extLst>
          </p:cNvPr>
          <p:cNvSpPr txBox="1"/>
          <p:nvPr/>
        </p:nvSpPr>
        <p:spPr>
          <a:xfrm>
            <a:off x="1146003" y="3658965"/>
            <a:ext cx="7344856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EUA: Referência para preços: </a:t>
            </a:r>
            <a:r>
              <a:rPr lang="pt-BR" sz="2200" b="1" dirty="0">
                <a:solidFill>
                  <a:srgbClr val="00B050"/>
                </a:solidFill>
              </a:rPr>
              <a:t>Paridade de exportação,</a:t>
            </a:r>
          </a:p>
        </p:txBody>
      </p:sp>
      <p:sp>
        <p:nvSpPr>
          <p:cNvPr id="24" name="Retângulo de cantos arredondados 10">
            <a:extLst>
              <a:ext uri="{FF2B5EF4-FFF2-40B4-BE49-F238E27FC236}">
                <a16:creationId xmlns:a16="http://schemas.microsoft.com/office/drawing/2014/main" id="{B1EACE12-88F3-4CB0-8E59-95C5549E3676}"/>
              </a:ext>
            </a:extLst>
          </p:cNvPr>
          <p:cNvSpPr/>
          <p:nvPr/>
        </p:nvSpPr>
        <p:spPr bwMode="auto">
          <a:xfrm>
            <a:off x="551748" y="4327388"/>
            <a:ext cx="508201" cy="369220"/>
          </a:xfrm>
          <a:prstGeom prst="roundRect">
            <a:avLst>
              <a:gd name="adj" fmla="val 5000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68F1BE7-AF65-40AB-B3BC-BA982E77FFCB}"/>
              </a:ext>
            </a:extLst>
          </p:cNvPr>
          <p:cNvSpPr txBox="1"/>
          <p:nvPr/>
        </p:nvSpPr>
        <p:spPr>
          <a:xfrm>
            <a:off x="1146003" y="4333875"/>
            <a:ext cx="7344856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MERCOSUL: Referência para preços: </a:t>
            </a:r>
            <a:r>
              <a:rPr lang="pt-BR" sz="2200" b="1" dirty="0">
                <a:solidFill>
                  <a:srgbClr val="00B050"/>
                </a:solidFill>
              </a:rPr>
              <a:t>Paridade de importação,</a:t>
            </a:r>
          </a:p>
        </p:txBody>
      </p:sp>
      <p:sp>
        <p:nvSpPr>
          <p:cNvPr id="26" name="Retângulo de cantos arredondados 10">
            <a:extLst>
              <a:ext uri="{FF2B5EF4-FFF2-40B4-BE49-F238E27FC236}">
                <a16:creationId xmlns:a16="http://schemas.microsoft.com/office/drawing/2014/main" id="{7DBB2688-BF5B-4523-A6C9-1C3FC379C645}"/>
              </a:ext>
            </a:extLst>
          </p:cNvPr>
          <p:cNvSpPr/>
          <p:nvPr/>
        </p:nvSpPr>
        <p:spPr bwMode="auto">
          <a:xfrm>
            <a:off x="551748" y="4958757"/>
            <a:ext cx="508201" cy="369220"/>
          </a:xfrm>
          <a:prstGeom prst="roundRect">
            <a:avLst>
              <a:gd name="adj" fmla="val 5000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FAA7DEF-444E-47DF-98A5-527935CBDCC3}"/>
              </a:ext>
            </a:extLst>
          </p:cNvPr>
          <p:cNvSpPr txBox="1"/>
          <p:nvPr/>
        </p:nvSpPr>
        <p:spPr>
          <a:xfrm>
            <a:off x="1146003" y="4965244"/>
            <a:ext cx="7344856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Brasil: Quadro de abastecimento e </a:t>
            </a:r>
            <a:r>
              <a:rPr lang="pt-BR" sz="2200" b="1" dirty="0">
                <a:solidFill>
                  <a:srgbClr val="00B050"/>
                </a:solidFill>
              </a:rPr>
              <a:t>tendência de preços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</p:txBody>
      </p:sp>
      <p:pic>
        <p:nvPicPr>
          <p:cNvPr id="29" name="Imagem 28" descr="Uma imagem contendo comida, foto, prato, arroz&#10;&#10;Descrição gerada automaticamente">
            <a:extLst>
              <a:ext uri="{FF2B5EF4-FFF2-40B4-BE49-F238E27FC236}">
                <a16:creationId xmlns:a16="http://schemas.microsoft.com/office/drawing/2014/main" id="{D59C3A83-6861-48D6-B7EA-38E3F7284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1391451"/>
            <a:ext cx="2112916" cy="19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679F2A1-9CAE-47BE-9E30-7F93667D1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790" y="12228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pt-BR" b="1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96C5405-EDC7-4610-8C1D-3D3D78793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068" y="4377932"/>
            <a:ext cx="3605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449263" algn="l"/>
                <a:tab pos="4949825" algn="l"/>
              </a:tabLst>
            </a:pPr>
            <a:r>
              <a:rPr lang="pt-BR" sz="1200" b="1" dirty="0">
                <a:latin typeface="Times" pitchFamily="18" charset="0"/>
                <a:cs typeface="Times New Roman" pitchFamily="18" charset="0"/>
              </a:rPr>
              <a:t>Fonte</a:t>
            </a:r>
            <a:r>
              <a:rPr lang="pt-BR" sz="1200" b="1" dirty="0">
                <a:cs typeface="Times New Roman" pitchFamily="18" charset="0"/>
              </a:rPr>
              <a:t>: Safras &amp; Mercado</a:t>
            </a:r>
            <a:endParaRPr lang="pt-BR" sz="1200" b="1" dirty="0"/>
          </a:p>
        </p:txBody>
      </p:sp>
      <p:sp>
        <p:nvSpPr>
          <p:cNvPr id="4" name="AutoShape 3536">
            <a:extLst>
              <a:ext uri="{FF2B5EF4-FFF2-40B4-BE49-F238E27FC236}">
                <a16:creationId xmlns:a16="http://schemas.microsoft.com/office/drawing/2014/main" id="{4C7F04A0-D8E5-4790-839B-DDF50F42A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1114328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270</a:t>
            </a:r>
          </a:p>
        </p:txBody>
      </p:sp>
      <p:sp>
        <p:nvSpPr>
          <p:cNvPr id="5" name="AutoShape 3528">
            <a:extLst>
              <a:ext uri="{FF2B5EF4-FFF2-40B4-BE49-F238E27FC236}">
                <a16:creationId xmlns:a16="http://schemas.microsoft.com/office/drawing/2014/main" id="{0E91301E-C287-427D-9743-D3C8DD33A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1114328"/>
            <a:ext cx="2010261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FOB</a:t>
            </a:r>
          </a:p>
        </p:txBody>
      </p:sp>
      <p:sp>
        <p:nvSpPr>
          <p:cNvPr id="6" name="AutoShape 3530">
            <a:extLst>
              <a:ext uri="{FF2B5EF4-FFF2-40B4-BE49-F238E27FC236}">
                <a16:creationId xmlns:a16="http://schemas.microsoft.com/office/drawing/2014/main" id="{092A7C7F-616A-470A-9DC6-639DF051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2289700"/>
            <a:ext cx="2010261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</a:rPr>
              <a:t>CIF Fronteira</a:t>
            </a:r>
          </a:p>
        </p:txBody>
      </p:sp>
      <p:sp>
        <p:nvSpPr>
          <p:cNvPr id="7" name="AutoShape 3538">
            <a:extLst>
              <a:ext uri="{FF2B5EF4-FFF2-40B4-BE49-F238E27FC236}">
                <a16:creationId xmlns:a16="http://schemas.microsoft.com/office/drawing/2014/main" id="{66323BAC-0C00-47A7-A924-7567E3E73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2289700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294</a:t>
            </a:r>
          </a:p>
        </p:txBody>
      </p:sp>
      <p:sp>
        <p:nvSpPr>
          <p:cNvPr id="8" name="Rectangle 3571">
            <a:extLst>
              <a:ext uri="{FF2B5EF4-FFF2-40B4-BE49-F238E27FC236}">
                <a16:creationId xmlns:a16="http://schemas.microsoft.com/office/drawing/2014/main" id="{DCA39B17-EAD9-462D-B03E-88C708637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82" y="3487118"/>
            <a:ext cx="649288" cy="29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 b="1" dirty="0"/>
              <a:t>R$/50kg</a:t>
            </a:r>
          </a:p>
        </p:txBody>
      </p:sp>
      <p:sp>
        <p:nvSpPr>
          <p:cNvPr id="9" name="AutoShape 3545">
            <a:extLst>
              <a:ext uri="{FF2B5EF4-FFF2-40B4-BE49-F238E27FC236}">
                <a16:creationId xmlns:a16="http://schemas.microsoft.com/office/drawing/2014/main" id="{C8CB3B91-C26A-4AAE-9DDF-126112F5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2807944"/>
            <a:ext cx="2010261" cy="30124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</a:rPr>
              <a:t>Câmbio (R$/US$)</a:t>
            </a:r>
          </a:p>
        </p:txBody>
      </p:sp>
      <p:sp>
        <p:nvSpPr>
          <p:cNvPr id="10" name="Rectangle 3571">
            <a:extLst>
              <a:ext uri="{FF2B5EF4-FFF2-40B4-BE49-F238E27FC236}">
                <a16:creationId xmlns:a16="http://schemas.microsoft.com/office/drawing/2014/main" id="{94CB0E9A-1C13-472A-A9A6-8AE33D6F3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91" y="1362553"/>
            <a:ext cx="649287" cy="29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 b="1" dirty="0"/>
              <a:t>US$/t</a:t>
            </a:r>
          </a:p>
        </p:txBody>
      </p:sp>
      <p:sp>
        <p:nvSpPr>
          <p:cNvPr id="11" name="AutoShape 3538">
            <a:extLst>
              <a:ext uri="{FF2B5EF4-FFF2-40B4-BE49-F238E27FC236}">
                <a16:creationId xmlns:a16="http://schemas.microsoft.com/office/drawing/2014/main" id="{7740ED4D-2D5A-4C6D-B842-8A0AB866A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4076689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70C0"/>
                </a:solidFill>
              </a:rPr>
              <a:t>+10,1%</a:t>
            </a:r>
          </a:p>
        </p:txBody>
      </p:sp>
      <p:sp>
        <p:nvSpPr>
          <p:cNvPr id="12" name="AutoShape 3530">
            <a:extLst>
              <a:ext uri="{FF2B5EF4-FFF2-40B4-BE49-F238E27FC236}">
                <a16:creationId xmlns:a16="http://schemas.microsoft.com/office/drawing/2014/main" id="{94645149-503A-45C8-B160-A1F16D012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4076689"/>
            <a:ext cx="2010261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Margem Importado</a:t>
            </a:r>
          </a:p>
        </p:txBody>
      </p:sp>
      <p:sp>
        <p:nvSpPr>
          <p:cNvPr id="13" name="AutoShape 3536">
            <a:extLst>
              <a:ext uri="{FF2B5EF4-FFF2-40B4-BE49-F238E27FC236}">
                <a16:creationId xmlns:a16="http://schemas.microsoft.com/office/drawing/2014/main" id="{CD5BFDF8-E39E-4BBA-B21C-3A13BA31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152844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8,39</a:t>
            </a:r>
          </a:p>
        </p:txBody>
      </p:sp>
      <p:sp>
        <p:nvSpPr>
          <p:cNvPr id="14" name="AutoShape 3528">
            <a:extLst>
              <a:ext uri="{FF2B5EF4-FFF2-40B4-BE49-F238E27FC236}">
                <a16:creationId xmlns:a16="http://schemas.microsoft.com/office/drawing/2014/main" id="{29EF129A-602E-42A4-9E9C-90AB142F7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1528442"/>
            <a:ext cx="2010261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Despesas Aduana</a:t>
            </a:r>
          </a:p>
        </p:txBody>
      </p:sp>
      <p:sp>
        <p:nvSpPr>
          <p:cNvPr id="15" name="AutoShape 3536">
            <a:extLst>
              <a:ext uri="{FF2B5EF4-FFF2-40B4-BE49-F238E27FC236}">
                <a16:creationId xmlns:a16="http://schemas.microsoft.com/office/drawing/2014/main" id="{88AB4D3A-9AAA-4F8D-A4DE-A11A630FE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365583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69,90</a:t>
            </a:r>
          </a:p>
        </p:txBody>
      </p:sp>
      <p:sp>
        <p:nvSpPr>
          <p:cNvPr id="16" name="AutoShape 3528">
            <a:extLst>
              <a:ext uri="{FF2B5EF4-FFF2-40B4-BE49-F238E27FC236}">
                <a16:creationId xmlns:a16="http://schemas.microsoft.com/office/drawing/2014/main" id="{7CB1F08C-B953-4E40-8FC7-A4C94CE83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3655832"/>
            <a:ext cx="2010261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Média R$</a:t>
            </a:r>
          </a:p>
        </p:txBody>
      </p:sp>
      <p:sp>
        <p:nvSpPr>
          <p:cNvPr id="17" name="AutoShape 3546">
            <a:extLst>
              <a:ext uri="{FF2B5EF4-FFF2-40B4-BE49-F238E27FC236}">
                <a16:creationId xmlns:a16="http://schemas.microsoft.com/office/drawing/2014/main" id="{0D0AE9AF-9BAA-4536-83AE-C1A334FEC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865" y="2807944"/>
            <a:ext cx="1323062" cy="30124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5,21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B3EE98D-8812-4F5B-A399-6A4359A2E760}"/>
              </a:ext>
            </a:extLst>
          </p:cNvPr>
          <p:cNvSpPr/>
          <p:nvPr/>
        </p:nvSpPr>
        <p:spPr>
          <a:xfrm>
            <a:off x="928620" y="221143"/>
            <a:ext cx="670083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PARIDADE DE IMPORTAÇÃ0 </a:t>
            </a:r>
            <a:endParaRPr lang="pt-BR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3536">
            <a:extLst>
              <a:ext uri="{FF2B5EF4-FFF2-40B4-BE49-F238E27FC236}">
                <a16:creationId xmlns:a16="http://schemas.microsoft.com/office/drawing/2014/main" id="{015F5857-D9E5-4530-B32A-A16FE5F9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329781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76,63</a:t>
            </a:r>
          </a:p>
        </p:txBody>
      </p:sp>
      <p:sp>
        <p:nvSpPr>
          <p:cNvPr id="20" name="AutoShape 3528">
            <a:extLst>
              <a:ext uri="{FF2B5EF4-FFF2-40B4-BE49-F238E27FC236}">
                <a16:creationId xmlns:a16="http://schemas.microsoft.com/office/drawing/2014/main" id="{24A03C58-AEA0-4C8C-9480-28E00CA9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3297812"/>
            <a:ext cx="2010261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Fronteira R$/Saca</a:t>
            </a:r>
          </a:p>
        </p:txBody>
      </p:sp>
      <p:sp>
        <p:nvSpPr>
          <p:cNvPr id="21" name="AutoShape 3538">
            <a:extLst>
              <a:ext uri="{FF2B5EF4-FFF2-40B4-BE49-F238E27FC236}">
                <a16:creationId xmlns:a16="http://schemas.microsoft.com/office/drawing/2014/main" id="{08AD6D3E-FEFA-403D-B1FA-B78EC0A84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763815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Argentina</a:t>
            </a:r>
          </a:p>
        </p:txBody>
      </p:sp>
      <p:sp>
        <p:nvSpPr>
          <p:cNvPr id="22" name="AutoShape 3530">
            <a:extLst>
              <a:ext uri="{FF2B5EF4-FFF2-40B4-BE49-F238E27FC236}">
                <a16:creationId xmlns:a16="http://schemas.microsoft.com/office/drawing/2014/main" id="{FC7EA560-46F2-4E83-8428-AF89B2A39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763815"/>
            <a:ext cx="2010261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</a:rPr>
              <a:t>Origem</a:t>
            </a:r>
          </a:p>
        </p:txBody>
      </p:sp>
      <p:sp>
        <p:nvSpPr>
          <p:cNvPr id="23" name="AutoShape 3538">
            <a:extLst>
              <a:ext uri="{FF2B5EF4-FFF2-40B4-BE49-F238E27FC236}">
                <a16:creationId xmlns:a16="http://schemas.microsoft.com/office/drawing/2014/main" id="{C12B2165-112C-4EFD-904A-C79702F29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763815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Uruguai</a:t>
            </a:r>
          </a:p>
        </p:txBody>
      </p:sp>
      <p:sp>
        <p:nvSpPr>
          <p:cNvPr id="24" name="AutoShape 3536">
            <a:extLst>
              <a:ext uri="{FF2B5EF4-FFF2-40B4-BE49-F238E27FC236}">
                <a16:creationId xmlns:a16="http://schemas.microsoft.com/office/drawing/2014/main" id="{12ECDB62-B7E7-43AD-9D13-653A9B46C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1114328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278</a:t>
            </a:r>
          </a:p>
        </p:txBody>
      </p:sp>
      <p:sp>
        <p:nvSpPr>
          <p:cNvPr id="25" name="AutoShape 3536">
            <a:extLst>
              <a:ext uri="{FF2B5EF4-FFF2-40B4-BE49-F238E27FC236}">
                <a16:creationId xmlns:a16="http://schemas.microsoft.com/office/drawing/2014/main" id="{6A07AC15-56BA-4271-B5C4-31653BBE7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152844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8,62</a:t>
            </a:r>
          </a:p>
        </p:txBody>
      </p:sp>
      <p:sp>
        <p:nvSpPr>
          <p:cNvPr id="26" name="AutoShape 3536">
            <a:extLst>
              <a:ext uri="{FF2B5EF4-FFF2-40B4-BE49-F238E27FC236}">
                <a16:creationId xmlns:a16="http://schemas.microsoft.com/office/drawing/2014/main" id="{C9717357-CC97-4A8E-BF69-43468C355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1930624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15,82</a:t>
            </a:r>
          </a:p>
        </p:txBody>
      </p:sp>
      <p:sp>
        <p:nvSpPr>
          <p:cNvPr id="27" name="AutoShape 3528">
            <a:extLst>
              <a:ext uri="{FF2B5EF4-FFF2-40B4-BE49-F238E27FC236}">
                <a16:creationId xmlns:a16="http://schemas.microsoft.com/office/drawing/2014/main" id="{C71BBD7F-BFE1-43A5-A1D8-BC4AFD7D2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1" y="1930624"/>
            <a:ext cx="2010261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impostos</a:t>
            </a:r>
          </a:p>
        </p:txBody>
      </p:sp>
      <p:sp>
        <p:nvSpPr>
          <p:cNvPr id="28" name="AutoShape 3536">
            <a:extLst>
              <a:ext uri="{FF2B5EF4-FFF2-40B4-BE49-F238E27FC236}">
                <a16:creationId xmlns:a16="http://schemas.microsoft.com/office/drawing/2014/main" id="{DA2AFE8C-97E8-4CAB-AB94-8D211686B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214" y="1930624"/>
            <a:ext cx="1205768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16.26</a:t>
            </a:r>
          </a:p>
        </p:txBody>
      </p:sp>
      <p:sp>
        <p:nvSpPr>
          <p:cNvPr id="29" name="AutoShape 3538">
            <a:extLst>
              <a:ext uri="{FF2B5EF4-FFF2-40B4-BE49-F238E27FC236}">
                <a16:creationId xmlns:a16="http://schemas.microsoft.com/office/drawing/2014/main" id="{09A75740-C118-4CEC-80BC-829695B0A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2289700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302</a:t>
            </a:r>
          </a:p>
        </p:txBody>
      </p:sp>
      <p:sp>
        <p:nvSpPr>
          <p:cNvPr id="30" name="AutoShape 3536">
            <a:extLst>
              <a:ext uri="{FF2B5EF4-FFF2-40B4-BE49-F238E27FC236}">
                <a16:creationId xmlns:a16="http://schemas.microsoft.com/office/drawing/2014/main" id="{B7BAB049-7DF7-4804-999B-995A22D0A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365583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69,90</a:t>
            </a:r>
          </a:p>
        </p:txBody>
      </p:sp>
      <p:sp>
        <p:nvSpPr>
          <p:cNvPr id="31" name="AutoShape 3536">
            <a:extLst>
              <a:ext uri="{FF2B5EF4-FFF2-40B4-BE49-F238E27FC236}">
                <a16:creationId xmlns:a16="http://schemas.microsoft.com/office/drawing/2014/main" id="{DAE5497E-65D5-4059-AF9B-20EBE8C71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329781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78,75</a:t>
            </a:r>
          </a:p>
        </p:txBody>
      </p:sp>
      <p:sp>
        <p:nvSpPr>
          <p:cNvPr id="32" name="AutoShape 3546">
            <a:extLst>
              <a:ext uri="{FF2B5EF4-FFF2-40B4-BE49-F238E27FC236}">
                <a16:creationId xmlns:a16="http://schemas.microsoft.com/office/drawing/2014/main" id="{DB977EF9-5900-47AE-9BA2-AE1BCA0CF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567" y="2807944"/>
            <a:ext cx="1323062" cy="30124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5,21</a:t>
            </a:r>
          </a:p>
        </p:txBody>
      </p:sp>
      <p:sp>
        <p:nvSpPr>
          <p:cNvPr id="33" name="AutoShape 3538">
            <a:extLst>
              <a:ext uri="{FF2B5EF4-FFF2-40B4-BE49-F238E27FC236}">
                <a16:creationId xmlns:a16="http://schemas.microsoft.com/office/drawing/2014/main" id="{58C20EB1-78E9-4E34-A9BD-E24A4C48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4076689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70C0"/>
                </a:solidFill>
              </a:rPr>
              <a:t>+13,2%</a:t>
            </a:r>
          </a:p>
        </p:txBody>
      </p:sp>
      <p:sp>
        <p:nvSpPr>
          <p:cNvPr id="34" name="Chave esquerda 1">
            <a:extLst>
              <a:ext uri="{FF2B5EF4-FFF2-40B4-BE49-F238E27FC236}">
                <a16:creationId xmlns:a16="http://schemas.microsoft.com/office/drawing/2014/main" id="{555D1233-D796-4184-80AF-64EF18E3786E}"/>
              </a:ext>
            </a:extLst>
          </p:cNvPr>
          <p:cNvSpPr/>
          <p:nvPr/>
        </p:nvSpPr>
        <p:spPr>
          <a:xfrm>
            <a:off x="1230604" y="887626"/>
            <a:ext cx="339689" cy="1567947"/>
          </a:xfrm>
          <a:prstGeom prst="leftBrace">
            <a:avLst>
              <a:gd name="adj1" fmla="val 87952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have esquerda 92">
            <a:extLst>
              <a:ext uri="{FF2B5EF4-FFF2-40B4-BE49-F238E27FC236}">
                <a16:creationId xmlns:a16="http://schemas.microsoft.com/office/drawing/2014/main" id="{4D24D252-636B-4EC6-947A-2BB5BBDFD09F}"/>
              </a:ext>
            </a:extLst>
          </p:cNvPr>
          <p:cNvSpPr/>
          <p:nvPr/>
        </p:nvSpPr>
        <p:spPr>
          <a:xfrm>
            <a:off x="1230604" y="3362820"/>
            <a:ext cx="339689" cy="604395"/>
          </a:xfrm>
          <a:prstGeom prst="leftBrace">
            <a:avLst>
              <a:gd name="adj1" fmla="val 232024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AutoShape 3538">
            <a:extLst>
              <a:ext uri="{FF2B5EF4-FFF2-40B4-BE49-F238E27FC236}">
                <a16:creationId xmlns:a16="http://schemas.microsoft.com/office/drawing/2014/main" id="{EB8C5125-96F0-4D36-A934-BC500EDF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763815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Paraguai</a:t>
            </a:r>
          </a:p>
        </p:txBody>
      </p:sp>
      <p:sp>
        <p:nvSpPr>
          <p:cNvPr id="37" name="AutoShape 3536">
            <a:extLst>
              <a:ext uri="{FF2B5EF4-FFF2-40B4-BE49-F238E27FC236}">
                <a16:creationId xmlns:a16="http://schemas.microsoft.com/office/drawing/2014/main" id="{ADE46EF3-D28B-4F7D-8A40-78638368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1114328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38" name="AutoShape 3536">
            <a:extLst>
              <a:ext uri="{FF2B5EF4-FFF2-40B4-BE49-F238E27FC236}">
                <a16:creationId xmlns:a16="http://schemas.microsoft.com/office/drawing/2014/main" id="{1E1C0566-3947-449D-B9D9-0F01E0630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152844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7,93</a:t>
            </a:r>
          </a:p>
        </p:txBody>
      </p:sp>
      <p:sp>
        <p:nvSpPr>
          <p:cNvPr id="39" name="AutoShape 3536">
            <a:extLst>
              <a:ext uri="{FF2B5EF4-FFF2-40B4-BE49-F238E27FC236}">
                <a16:creationId xmlns:a16="http://schemas.microsoft.com/office/drawing/2014/main" id="{63740D36-04C3-4FFB-BCB2-E6D52213D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8423" y="1930624"/>
            <a:ext cx="1205768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14,94</a:t>
            </a:r>
          </a:p>
        </p:txBody>
      </p:sp>
      <p:sp>
        <p:nvSpPr>
          <p:cNvPr id="40" name="AutoShape 3538">
            <a:extLst>
              <a:ext uri="{FF2B5EF4-FFF2-40B4-BE49-F238E27FC236}">
                <a16:creationId xmlns:a16="http://schemas.microsoft.com/office/drawing/2014/main" id="{30E6C1D9-22E8-47FC-92E9-BC6FC0271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2289700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278</a:t>
            </a:r>
          </a:p>
        </p:txBody>
      </p:sp>
      <p:sp>
        <p:nvSpPr>
          <p:cNvPr id="41" name="AutoShape 3536">
            <a:extLst>
              <a:ext uri="{FF2B5EF4-FFF2-40B4-BE49-F238E27FC236}">
                <a16:creationId xmlns:a16="http://schemas.microsoft.com/office/drawing/2014/main" id="{6F8DAE8F-69E2-4A35-A567-5A203EEBB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365583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69,90</a:t>
            </a:r>
          </a:p>
        </p:txBody>
      </p:sp>
      <p:sp>
        <p:nvSpPr>
          <p:cNvPr id="42" name="AutoShape 3536">
            <a:extLst>
              <a:ext uri="{FF2B5EF4-FFF2-40B4-BE49-F238E27FC236}">
                <a16:creationId xmlns:a16="http://schemas.microsoft.com/office/drawing/2014/main" id="{FD994E66-846E-43AF-8A2E-80C4E350F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3297812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72,37</a:t>
            </a:r>
          </a:p>
        </p:txBody>
      </p:sp>
      <p:sp>
        <p:nvSpPr>
          <p:cNvPr id="43" name="AutoShape 3546">
            <a:extLst>
              <a:ext uri="{FF2B5EF4-FFF2-40B4-BE49-F238E27FC236}">
                <a16:creationId xmlns:a16="http://schemas.microsoft.com/office/drawing/2014/main" id="{32C78824-9335-443A-9A48-1FA39201B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776" y="2807944"/>
            <a:ext cx="1323062" cy="30124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</a:rPr>
              <a:t>5,21</a:t>
            </a:r>
          </a:p>
        </p:txBody>
      </p:sp>
      <p:sp>
        <p:nvSpPr>
          <p:cNvPr id="44" name="AutoShape 3538">
            <a:extLst>
              <a:ext uri="{FF2B5EF4-FFF2-40B4-BE49-F238E27FC236}">
                <a16:creationId xmlns:a16="http://schemas.microsoft.com/office/drawing/2014/main" id="{4BE5FF46-AD8D-45F3-B51D-9B4136326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4076689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70C0"/>
                </a:solidFill>
              </a:rPr>
              <a:t>4,0%</a:t>
            </a:r>
          </a:p>
        </p:txBody>
      </p:sp>
      <p:sp>
        <p:nvSpPr>
          <p:cNvPr id="45" name="AutoShape 3538">
            <a:extLst>
              <a:ext uri="{FF2B5EF4-FFF2-40B4-BE49-F238E27FC236}">
                <a16:creationId xmlns:a16="http://schemas.microsoft.com/office/drawing/2014/main" id="{AA53796B-2D1B-4741-A469-9125E4A6A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5084801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0000"/>
                </a:solidFill>
              </a:rPr>
              <a:t>-4,9%</a:t>
            </a:r>
          </a:p>
        </p:txBody>
      </p:sp>
      <p:sp>
        <p:nvSpPr>
          <p:cNvPr id="46" name="AutoShape 3530">
            <a:extLst>
              <a:ext uri="{FF2B5EF4-FFF2-40B4-BE49-F238E27FC236}">
                <a16:creationId xmlns:a16="http://schemas.microsoft.com/office/drawing/2014/main" id="{BEFCDC69-30B2-4D81-9185-818410326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569" y="5084801"/>
            <a:ext cx="1794237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Margem Importado</a:t>
            </a:r>
          </a:p>
        </p:txBody>
      </p:sp>
      <p:sp>
        <p:nvSpPr>
          <p:cNvPr id="47" name="AutoShape 3536">
            <a:extLst>
              <a:ext uri="{FF2B5EF4-FFF2-40B4-BE49-F238E27FC236}">
                <a16:creationId xmlns:a16="http://schemas.microsoft.com/office/drawing/2014/main" id="{959E6843-9279-46BA-8A42-1837D487C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4724761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66,20</a:t>
            </a:r>
          </a:p>
        </p:txBody>
      </p:sp>
      <p:sp>
        <p:nvSpPr>
          <p:cNvPr id="48" name="AutoShape 3528">
            <a:extLst>
              <a:ext uri="{FF2B5EF4-FFF2-40B4-BE49-F238E27FC236}">
                <a16:creationId xmlns:a16="http://schemas.microsoft.com/office/drawing/2014/main" id="{39434B00-C238-4367-BEDC-3F84386BB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569" y="4724761"/>
            <a:ext cx="1794237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Fronteira R$/Saca</a:t>
            </a:r>
          </a:p>
        </p:txBody>
      </p:sp>
      <p:sp>
        <p:nvSpPr>
          <p:cNvPr id="49" name="AutoShape 3536">
            <a:extLst>
              <a:ext uri="{FF2B5EF4-FFF2-40B4-BE49-F238E27FC236}">
                <a16:creationId xmlns:a16="http://schemas.microsoft.com/office/drawing/2014/main" id="{7E116303-C8E3-42B6-BDF1-11CAEF1C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4724761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68,04</a:t>
            </a:r>
          </a:p>
        </p:txBody>
      </p:sp>
      <p:sp>
        <p:nvSpPr>
          <p:cNvPr id="50" name="AutoShape 3538">
            <a:extLst>
              <a:ext uri="{FF2B5EF4-FFF2-40B4-BE49-F238E27FC236}">
                <a16:creationId xmlns:a16="http://schemas.microsoft.com/office/drawing/2014/main" id="{8F78CE96-E154-4BFB-A1C6-4F676AF57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5084801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0000"/>
                </a:solidFill>
              </a:rPr>
              <a:t>-2,2%</a:t>
            </a:r>
          </a:p>
        </p:txBody>
      </p:sp>
      <p:sp>
        <p:nvSpPr>
          <p:cNvPr id="51" name="AutoShape 3536">
            <a:extLst>
              <a:ext uri="{FF2B5EF4-FFF2-40B4-BE49-F238E27FC236}">
                <a16:creationId xmlns:a16="http://schemas.microsoft.com/office/drawing/2014/main" id="{C2086E8E-2BA6-4798-9FD6-82E71E87B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4724761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62,52</a:t>
            </a:r>
          </a:p>
        </p:txBody>
      </p:sp>
      <p:sp>
        <p:nvSpPr>
          <p:cNvPr id="52" name="AutoShape 3538">
            <a:extLst>
              <a:ext uri="{FF2B5EF4-FFF2-40B4-BE49-F238E27FC236}">
                <a16:creationId xmlns:a16="http://schemas.microsoft.com/office/drawing/2014/main" id="{F006397E-FA24-4E60-9DDC-08D933AD9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5084801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0000"/>
                </a:solidFill>
              </a:rPr>
              <a:t>-10,2%</a:t>
            </a:r>
          </a:p>
        </p:txBody>
      </p:sp>
      <p:sp>
        <p:nvSpPr>
          <p:cNvPr id="53" name="AutoShape 3545">
            <a:extLst>
              <a:ext uri="{FF2B5EF4-FFF2-40B4-BE49-F238E27FC236}">
                <a16:creationId xmlns:a16="http://schemas.microsoft.com/office/drawing/2014/main" id="{0BB8236E-3377-4644-A62C-7259E4582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73" y="4939608"/>
            <a:ext cx="1438131" cy="30124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</a:rPr>
              <a:t>Câmbio (R$4,50</a:t>
            </a:r>
          </a:p>
        </p:txBody>
      </p:sp>
      <p:sp>
        <p:nvSpPr>
          <p:cNvPr id="54" name="AutoShape 3538">
            <a:extLst>
              <a:ext uri="{FF2B5EF4-FFF2-40B4-BE49-F238E27FC236}">
                <a16:creationId xmlns:a16="http://schemas.microsoft.com/office/drawing/2014/main" id="{B295F480-D467-478B-BB81-4812FC2CD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6020905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00CC"/>
                </a:solidFill>
              </a:rPr>
              <a:t>+26,8%</a:t>
            </a:r>
          </a:p>
        </p:txBody>
      </p:sp>
      <p:sp>
        <p:nvSpPr>
          <p:cNvPr id="55" name="AutoShape 3530">
            <a:extLst>
              <a:ext uri="{FF2B5EF4-FFF2-40B4-BE49-F238E27FC236}">
                <a16:creationId xmlns:a16="http://schemas.microsoft.com/office/drawing/2014/main" id="{15974215-CCA8-471E-9477-77549329F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569" y="6020905"/>
            <a:ext cx="1794237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Margem Importado</a:t>
            </a:r>
          </a:p>
        </p:txBody>
      </p:sp>
      <p:sp>
        <p:nvSpPr>
          <p:cNvPr id="56" name="AutoShape 3536">
            <a:extLst>
              <a:ext uri="{FF2B5EF4-FFF2-40B4-BE49-F238E27FC236}">
                <a16:creationId xmlns:a16="http://schemas.microsoft.com/office/drawing/2014/main" id="{C6952256-98F9-473A-90D5-0F07FF05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24" y="5617718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88,26</a:t>
            </a:r>
          </a:p>
        </p:txBody>
      </p:sp>
      <p:sp>
        <p:nvSpPr>
          <p:cNvPr id="57" name="AutoShape 3528">
            <a:extLst>
              <a:ext uri="{FF2B5EF4-FFF2-40B4-BE49-F238E27FC236}">
                <a16:creationId xmlns:a16="http://schemas.microsoft.com/office/drawing/2014/main" id="{5DECC4CD-F561-4200-9029-73B607D67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569" y="5617718"/>
            <a:ext cx="1794237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</a:rPr>
              <a:t>Fronteira R$/Saca</a:t>
            </a:r>
          </a:p>
        </p:txBody>
      </p:sp>
      <p:sp>
        <p:nvSpPr>
          <p:cNvPr id="58" name="AutoShape 3536">
            <a:extLst>
              <a:ext uri="{FF2B5EF4-FFF2-40B4-BE49-F238E27FC236}">
                <a16:creationId xmlns:a16="http://schemas.microsoft.com/office/drawing/2014/main" id="{6F853A55-8CCD-4F01-B695-28FB6B732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5617718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90,71</a:t>
            </a:r>
          </a:p>
        </p:txBody>
      </p:sp>
      <p:sp>
        <p:nvSpPr>
          <p:cNvPr id="59" name="AutoShape 3538">
            <a:extLst>
              <a:ext uri="{FF2B5EF4-FFF2-40B4-BE49-F238E27FC236}">
                <a16:creationId xmlns:a16="http://schemas.microsoft.com/office/drawing/2014/main" id="{150D6C4D-1813-4E03-87B6-16DADED39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026" y="6020905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00CC"/>
                </a:solidFill>
              </a:rPr>
              <a:t>+30,3%</a:t>
            </a:r>
          </a:p>
        </p:txBody>
      </p:sp>
      <p:sp>
        <p:nvSpPr>
          <p:cNvPr id="60" name="AutoShape 3536">
            <a:extLst>
              <a:ext uri="{FF2B5EF4-FFF2-40B4-BE49-F238E27FC236}">
                <a16:creationId xmlns:a16="http://schemas.microsoft.com/office/drawing/2014/main" id="{5F042570-CFB3-4D8A-9C42-60B349486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5617718"/>
            <a:ext cx="1296144" cy="30124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tx1"/>
                </a:solidFill>
              </a:rPr>
              <a:t>83,36</a:t>
            </a:r>
          </a:p>
        </p:txBody>
      </p:sp>
      <p:sp>
        <p:nvSpPr>
          <p:cNvPr id="61" name="AutoShape 3538">
            <a:extLst>
              <a:ext uri="{FF2B5EF4-FFF2-40B4-BE49-F238E27FC236}">
                <a16:creationId xmlns:a16="http://schemas.microsoft.com/office/drawing/2014/main" id="{2E708597-516F-4D0F-9242-EF98A8969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5" y="6020905"/>
            <a:ext cx="1296144" cy="3012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00CC"/>
                </a:solidFill>
              </a:rPr>
              <a:t>+19,8%</a:t>
            </a:r>
          </a:p>
        </p:txBody>
      </p:sp>
      <p:sp>
        <p:nvSpPr>
          <p:cNvPr id="62" name="AutoShape 3545">
            <a:extLst>
              <a:ext uri="{FF2B5EF4-FFF2-40B4-BE49-F238E27FC236}">
                <a16:creationId xmlns:a16="http://schemas.microsoft.com/office/drawing/2014/main" id="{E903B045-E7AE-4D65-A448-E06CEE3C3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44" y="5875712"/>
            <a:ext cx="1438131" cy="301244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</a:rPr>
              <a:t>Câmbio (R$ 6,00</a:t>
            </a:r>
          </a:p>
        </p:txBody>
      </p:sp>
    </p:spTree>
    <p:extLst>
      <p:ext uri="{BB962C8B-B14F-4D97-AF65-F5344CB8AC3E}">
        <p14:creationId xmlns:p14="http://schemas.microsoft.com/office/powerpoint/2010/main" val="25012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7DA5CE3-4D80-446D-8251-34426A8B3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39" y="290239"/>
            <a:ext cx="7124700" cy="48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PERÍODO DE COLHEITA (MIL T) 21/22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Ano safra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" panose="05000000000000000000" pitchFamily="2" charset="2"/>
              </a:rPr>
              <a:t> 2020/21</a:t>
            </a:r>
            <a:endParaRPr lang="pt-BR" sz="2000" b="1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" name="AutoShape 686">
            <a:extLst>
              <a:ext uri="{FF2B5EF4-FFF2-40B4-BE49-F238E27FC236}">
                <a16:creationId xmlns:a16="http://schemas.microsoft.com/office/drawing/2014/main" id="{5D39B495-8205-4B63-98F9-70220DEBA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65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</a:t>
            </a:r>
          </a:p>
        </p:txBody>
      </p:sp>
      <p:sp>
        <p:nvSpPr>
          <p:cNvPr id="4" name="AutoShape 687">
            <a:extLst>
              <a:ext uri="{FF2B5EF4-FFF2-40B4-BE49-F238E27FC236}">
                <a16:creationId xmlns:a16="http://schemas.microsoft.com/office/drawing/2014/main" id="{77BC00CE-9EE9-45DC-8A96-907CAE433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167121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" name="AutoShape 652">
            <a:extLst>
              <a:ext uri="{FF2B5EF4-FFF2-40B4-BE49-F238E27FC236}">
                <a16:creationId xmlns:a16="http://schemas.microsoft.com/office/drawing/2014/main" id="{7CFD6796-340D-489E-B94F-D79A06010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59" y="1168427"/>
            <a:ext cx="1008112" cy="35877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UF</a:t>
            </a:r>
          </a:p>
        </p:txBody>
      </p:sp>
      <p:sp>
        <p:nvSpPr>
          <p:cNvPr id="6" name="AutoShape 653">
            <a:extLst>
              <a:ext uri="{FF2B5EF4-FFF2-40B4-BE49-F238E27FC236}">
                <a16:creationId xmlns:a16="http://schemas.microsoft.com/office/drawing/2014/main" id="{942AD9CC-B371-4F43-87CC-D0DC8127E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1691811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N/NE</a:t>
            </a:r>
          </a:p>
        </p:txBody>
      </p:sp>
      <p:sp>
        <p:nvSpPr>
          <p:cNvPr id="7" name="AutoShape 653">
            <a:extLst>
              <a:ext uri="{FF2B5EF4-FFF2-40B4-BE49-F238E27FC236}">
                <a16:creationId xmlns:a16="http://schemas.microsoft.com/office/drawing/2014/main" id="{1A34B551-411F-4675-B780-A23D04F66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2268768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Oeste</a:t>
            </a:r>
          </a:p>
        </p:txBody>
      </p:sp>
      <p:sp>
        <p:nvSpPr>
          <p:cNvPr id="8" name="AutoShape 687">
            <a:extLst>
              <a:ext uri="{FF2B5EF4-FFF2-40B4-BE49-F238E27FC236}">
                <a16:creationId xmlns:a16="http://schemas.microsoft.com/office/drawing/2014/main" id="{0E448038-D58C-41AA-AC26-C25A7FFFB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226876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  <p:sp>
        <p:nvSpPr>
          <p:cNvPr id="9" name="AutoShape 653">
            <a:extLst>
              <a:ext uri="{FF2B5EF4-FFF2-40B4-BE49-F238E27FC236}">
                <a16:creationId xmlns:a16="http://schemas.microsoft.com/office/drawing/2014/main" id="{41B36E04-6EE6-4174-9ADB-FE86F2404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2629898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MT</a:t>
            </a:r>
          </a:p>
        </p:txBody>
      </p:sp>
      <p:sp>
        <p:nvSpPr>
          <p:cNvPr id="10" name="AutoShape 687">
            <a:extLst>
              <a:ext uri="{FF2B5EF4-FFF2-40B4-BE49-F238E27FC236}">
                <a16:creationId xmlns:a16="http://schemas.microsoft.com/office/drawing/2014/main" id="{3BD0E52C-9DA9-4DD4-9869-3E6439D47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262989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11" name="AutoShape 686">
            <a:extLst>
              <a:ext uri="{FF2B5EF4-FFF2-40B4-BE49-F238E27FC236}">
                <a16:creationId xmlns:a16="http://schemas.microsoft.com/office/drawing/2014/main" id="{F6B399D8-B6B1-47BE-ADEC-6128657EF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239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FEV</a:t>
            </a:r>
          </a:p>
        </p:txBody>
      </p:sp>
      <p:sp>
        <p:nvSpPr>
          <p:cNvPr id="12" name="AutoShape 687">
            <a:extLst>
              <a:ext uri="{FF2B5EF4-FFF2-40B4-BE49-F238E27FC236}">
                <a16:creationId xmlns:a16="http://schemas.microsoft.com/office/drawing/2014/main" id="{0025B504-3316-4F36-A2B3-5ECAFADA2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167121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274</a:t>
            </a:r>
          </a:p>
        </p:txBody>
      </p:sp>
      <p:sp>
        <p:nvSpPr>
          <p:cNvPr id="13" name="AutoShape 687">
            <a:extLst>
              <a:ext uri="{FF2B5EF4-FFF2-40B4-BE49-F238E27FC236}">
                <a16:creationId xmlns:a16="http://schemas.microsoft.com/office/drawing/2014/main" id="{46BCD077-B96F-40BC-B97D-7440203DB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226876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170</a:t>
            </a:r>
          </a:p>
        </p:txBody>
      </p:sp>
      <p:sp>
        <p:nvSpPr>
          <p:cNvPr id="14" name="AutoShape 687">
            <a:extLst>
              <a:ext uri="{FF2B5EF4-FFF2-40B4-BE49-F238E27FC236}">
                <a16:creationId xmlns:a16="http://schemas.microsoft.com/office/drawing/2014/main" id="{C0A09804-9D3F-4D35-B331-17B648B22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262989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122</a:t>
            </a:r>
          </a:p>
        </p:txBody>
      </p:sp>
      <p:sp>
        <p:nvSpPr>
          <p:cNvPr id="15" name="AutoShape 686">
            <a:extLst>
              <a:ext uri="{FF2B5EF4-FFF2-40B4-BE49-F238E27FC236}">
                <a16:creationId xmlns:a16="http://schemas.microsoft.com/office/drawing/2014/main" id="{9D84AF05-D20E-482E-BB55-3BCA1B3F2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673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</a:t>
            </a:r>
          </a:p>
        </p:txBody>
      </p:sp>
      <p:sp>
        <p:nvSpPr>
          <p:cNvPr id="16" name="AutoShape 687">
            <a:extLst>
              <a:ext uri="{FF2B5EF4-FFF2-40B4-BE49-F238E27FC236}">
                <a16:creationId xmlns:a16="http://schemas.microsoft.com/office/drawing/2014/main" id="{8D2D987D-3C77-4C0D-93B9-02D16B009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1691811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446</a:t>
            </a:r>
          </a:p>
        </p:txBody>
      </p:sp>
      <p:sp>
        <p:nvSpPr>
          <p:cNvPr id="17" name="AutoShape 687">
            <a:extLst>
              <a:ext uri="{FF2B5EF4-FFF2-40B4-BE49-F238E27FC236}">
                <a16:creationId xmlns:a16="http://schemas.microsoft.com/office/drawing/2014/main" id="{EAFB57AE-0475-436C-B293-F40E20460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226876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235</a:t>
            </a:r>
          </a:p>
        </p:txBody>
      </p:sp>
      <p:sp>
        <p:nvSpPr>
          <p:cNvPr id="18" name="AutoShape 687">
            <a:extLst>
              <a:ext uri="{FF2B5EF4-FFF2-40B4-BE49-F238E27FC236}">
                <a16:creationId xmlns:a16="http://schemas.microsoft.com/office/drawing/2014/main" id="{2E8E677C-A42C-4EBF-90D9-ACCE7BD5F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262989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152</a:t>
            </a:r>
          </a:p>
        </p:txBody>
      </p:sp>
      <p:sp>
        <p:nvSpPr>
          <p:cNvPr id="19" name="AutoShape 686">
            <a:extLst>
              <a:ext uri="{FF2B5EF4-FFF2-40B4-BE49-F238E27FC236}">
                <a16:creationId xmlns:a16="http://schemas.microsoft.com/office/drawing/2014/main" id="{F40391EC-E99A-439B-8132-0B339F609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407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ABR</a:t>
            </a:r>
          </a:p>
        </p:txBody>
      </p:sp>
      <p:sp>
        <p:nvSpPr>
          <p:cNvPr id="20" name="AutoShape 687">
            <a:extLst>
              <a:ext uri="{FF2B5EF4-FFF2-40B4-BE49-F238E27FC236}">
                <a16:creationId xmlns:a16="http://schemas.microsoft.com/office/drawing/2014/main" id="{510FBE52-D909-4398-B9C9-132C56713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1691811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240</a:t>
            </a:r>
          </a:p>
        </p:txBody>
      </p:sp>
      <p:sp>
        <p:nvSpPr>
          <p:cNvPr id="21" name="AutoShape 687">
            <a:extLst>
              <a:ext uri="{FF2B5EF4-FFF2-40B4-BE49-F238E27FC236}">
                <a16:creationId xmlns:a16="http://schemas.microsoft.com/office/drawing/2014/main" id="{13A35601-80DA-47BB-A0AB-B600313C4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226876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165</a:t>
            </a:r>
          </a:p>
        </p:txBody>
      </p:sp>
      <p:sp>
        <p:nvSpPr>
          <p:cNvPr id="22" name="AutoShape 687">
            <a:extLst>
              <a:ext uri="{FF2B5EF4-FFF2-40B4-BE49-F238E27FC236}">
                <a16:creationId xmlns:a16="http://schemas.microsoft.com/office/drawing/2014/main" id="{24D7A31A-A272-4054-8057-267BA4B7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262989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131</a:t>
            </a:r>
          </a:p>
        </p:txBody>
      </p:sp>
      <p:sp>
        <p:nvSpPr>
          <p:cNvPr id="23" name="AutoShape 686">
            <a:extLst>
              <a:ext uri="{FF2B5EF4-FFF2-40B4-BE49-F238E27FC236}">
                <a16:creationId xmlns:a16="http://schemas.microsoft.com/office/drawing/2014/main" id="{10E7D3F8-3CA7-4280-AED3-FB39ED4B3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839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</a:t>
            </a:r>
          </a:p>
        </p:txBody>
      </p:sp>
      <p:sp>
        <p:nvSpPr>
          <p:cNvPr id="24" name="AutoShape 687">
            <a:extLst>
              <a:ext uri="{FF2B5EF4-FFF2-40B4-BE49-F238E27FC236}">
                <a16:creationId xmlns:a16="http://schemas.microsoft.com/office/drawing/2014/main" id="{85804276-1B13-443E-8CBC-58B992D16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1691811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156</a:t>
            </a:r>
          </a:p>
        </p:txBody>
      </p:sp>
      <p:sp>
        <p:nvSpPr>
          <p:cNvPr id="25" name="AutoShape 687">
            <a:extLst>
              <a:ext uri="{FF2B5EF4-FFF2-40B4-BE49-F238E27FC236}">
                <a16:creationId xmlns:a16="http://schemas.microsoft.com/office/drawing/2014/main" id="{9ED3A47C-754F-4A77-8014-69BC66AE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226876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26" name="AutoShape 687">
            <a:extLst>
              <a:ext uri="{FF2B5EF4-FFF2-40B4-BE49-F238E27FC236}">
                <a16:creationId xmlns:a16="http://schemas.microsoft.com/office/drawing/2014/main" id="{F19A9C72-DAA1-4F3B-BBC6-2A4E0675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262989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7" name="AutoShape 686">
            <a:extLst>
              <a:ext uri="{FF2B5EF4-FFF2-40B4-BE49-F238E27FC236}">
                <a16:creationId xmlns:a16="http://schemas.microsoft.com/office/drawing/2014/main" id="{A1DF0DAF-4C07-4714-9925-1CDB1BA35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2920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</a:t>
            </a:r>
          </a:p>
        </p:txBody>
      </p:sp>
      <p:sp>
        <p:nvSpPr>
          <p:cNvPr id="28" name="AutoShape 687">
            <a:extLst>
              <a:ext uri="{FF2B5EF4-FFF2-40B4-BE49-F238E27FC236}">
                <a16:creationId xmlns:a16="http://schemas.microsoft.com/office/drawing/2014/main" id="{89F4A877-FA04-4335-A50F-9F48D7F05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943" y="1691811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29" name="AutoShape 686">
            <a:extLst>
              <a:ext uri="{FF2B5EF4-FFF2-40B4-BE49-F238E27FC236}">
                <a16:creationId xmlns:a16="http://schemas.microsoft.com/office/drawing/2014/main" id="{34E5BEBB-1FC4-424B-8ABA-608560C73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002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JUL</a:t>
            </a:r>
          </a:p>
        </p:txBody>
      </p:sp>
      <p:sp>
        <p:nvSpPr>
          <p:cNvPr id="30" name="AutoShape 687">
            <a:extLst>
              <a:ext uri="{FF2B5EF4-FFF2-40B4-BE49-F238E27FC236}">
                <a16:creationId xmlns:a16="http://schemas.microsoft.com/office/drawing/2014/main" id="{9E9916B2-BA89-4A42-BB97-D241CED72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025" y="1691811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31" name="AutoShape 686">
            <a:extLst>
              <a:ext uri="{FF2B5EF4-FFF2-40B4-BE49-F238E27FC236}">
                <a16:creationId xmlns:a16="http://schemas.microsoft.com/office/drawing/2014/main" id="{2D842118-D6C3-4D17-BE41-3B7D42279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386" y="1167162"/>
            <a:ext cx="661321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</a:t>
            </a:r>
          </a:p>
        </p:txBody>
      </p:sp>
      <p:sp>
        <p:nvSpPr>
          <p:cNvPr id="32" name="AutoShape 687">
            <a:extLst>
              <a:ext uri="{FF2B5EF4-FFF2-40B4-BE49-F238E27FC236}">
                <a16:creationId xmlns:a16="http://schemas.microsoft.com/office/drawing/2014/main" id="{CAC7D50D-E64D-4636-9A01-B9FE1354F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1691811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1.300</a:t>
            </a:r>
          </a:p>
        </p:txBody>
      </p:sp>
      <p:sp>
        <p:nvSpPr>
          <p:cNvPr id="33" name="AutoShape 687">
            <a:extLst>
              <a:ext uri="{FF2B5EF4-FFF2-40B4-BE49-F238E27FC236}">
                <a16:creationId xmlns:a16="http://schemas.microsoft.com/office/drawing/2014/main" id="{0BAF9362-F4C8-49C4-9F5F-A545EAA01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2268768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619</a:t>
            </a:r>
          </a:p>
        </p:txBody>
      </p:sp>
      <p:sp>
        <p:nvSpPr>
          <p:cNvPr id="34" name="AutoShape 687">
            <a:extLst>
              <a:ext uri="{FF2B5EF4-FFF2-40B4-BE49-F238E27FC236}">
                <a16:creationId xmlns:a16="http://schemas.microsoft.com/office/drawing/2014/main" id="{C5546975-3811-433F-99DF-77808EF7F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2629898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435</a:t>
            </a:r>
          </a:p>
        </p:txBody>
      </p:sp>
      <p:sp>
        <p:nvSpPr>
          <p:cNvPr id="35" name="AutoShape 653">
            <a:extLst>
              <a:ext uri="{FF2B5EF4-FFF2-40B4-BE49-F238E27FC236}">
                <a16:creationId xmlns:a16="http://schemas.microsoft.com/office/drawing/2014/main" id="{3FC197A8-61A6-4667-BD72-EC0C03CEB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2948988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</a:t>
            </a:r>
          </a:p>
        </p:txBody>
      </p:sp>
      <p:sp>
        <p:nvSpPr>
          <p:cNvPr id="36" name="AutoShape 687">
            <a:extLst>
              <a:ext uri="{FF2B5EF4-FFF2-40B4-BE49-F238E27FC236}">
                <a16:creationId xmlns:a16="http://schemas.microsoft.com/office/drawing/2014/main" id="{C8576129-ED68-4C42-AC95-CA7891B68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294898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7" name="AutoShape 687">
            <a:extLst>
              <a:ext uri="{FF2B5EF4-FFF2-40B4-BE49-F238E27FC236}">
                <a16:creationId xmlns:a16="http://schemas.microsoft.com/office/drawing/2014/main" id="{48D1CAAE-7E8E-4711-8A08-67FF2DE97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294898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38" name="AutoShape 687">
            <a:extLst>
              <a:ext uri="{FF2B5EF4-FFF2-40B4-BE49-F238E27FC236}">
                <a16:creationId xmlns:a16="http://schemas.microsoft.com/office/drawing/2014/main" id="{6041F818-D8B2-42CC-BB5C-AF1F4D2D9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294898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  <p:sp>
        <p:nvSpPr>
          <p:cNvPr id="39" name="AutoShape 687">
            <a:extLst>
              <a:ext uri="{FF2B5EF4-FFF2-40B4-BE49-F238E27FC236}">
                <a16:creationId xmlns:a16="http://schemas.microsoft.com/office/drawing/2014/main" id="{6DE36005-0DC0-43F0-8DA7-BDACE8BE0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2948988"/>
            <a:ext cx="657662" cy="30640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AutoShape 687">
            <a:extLst>
              <a:ext uri="{FF2B5EF4-FFF2-40B4-BE49-F238E27FC236}">
                <a16:creationId xmlns:a16="http://schemas.microsoft.com/office/drawing/2014/main" id="{4A0E70F2-8BE8-482D-A356-6D2C5F8FE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2948988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AutoShape 687">
            <a:extLst>
              <a:ext uri="{FF2B5EF4-FFF2-40B4-BE49-F238E27FC236}">
                <a16:creationId xmlns:a16="http://schemas.microsoft.com/office/drawing/2014/main" id="{4642AC8F-C931-4AD7-BF94-0A63274E3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2948988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69</a:t>
            </a:r>
          </a:p>
        </p:txBody>
      </p:sp>
      <p:sp>
        <p:nvSpPr>
          <p:cNvPr id="42" name="AutoShape 653">
            <a:extLst>
              <a:ext uri="{FF2B5EF4-FFF2-40B4-BE49-F238E27FC236}">
                <a16:creationId xmlns:a16="http://schemas.microsoft.com/office/drawing/2014/main" id="{CA97638E-D68D-4E4F-A0E5-44574A12F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3284767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</a:t>
            </a:r>
          </a:p>
        </p:txBody>
      </p:sp>
      <p:sp>
        <p:nvSpPr>
          <p:cNvPr id="43" name="AutoShape 687">
            <a:extLst>
              <a:ext uri="{FF2B5EF4-FFF2-40B4-BE49-F238E27FC236}">
                <a16:creationId xmlns:a16="http://schemas.microsoft.com/office/drawing/2014/main" id="{E3A003C5-1292-4CB3-B775-41A148364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32847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44" name="AutoShape 687">
            <a:extLst>
              <a:ext uri="{FF2B5EF4-FFF2-40B4-BE49-F238E27FC236}">
                <a16:creationId xmlns:a16="http://schemas.microsoft.com/office/drawing/2014/main" id="{A021DCA5-D08D-4699-BB3E-DB4F00BBC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32847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52</a:t>
            </a:r>
          </a:p>
        </p:txBody>
      </p:sp>
      <p:sp>
        <p:nvSpPr>
          <p:cNvPr id="45" name="AutoShape 687">
            <a:extLst>
              <a:ext uri="{FF2B5EF4-FFF2-40B4-BE49-F238E27FC236}">
                <a16:creationId xmlns:a16="http://schemas.microsoft.com/office/drawing/2014/main" id="{13091DE0-CF77-40A2-BC1B-7F7C43D3E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32847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46" name="AutoShape 687">
            <a:extLst>
              <a:ext uri="{FF2B5EF4-FFF2-40B4-BE49-F238E27FC236}">
                <a16:creationId xmlns:a16="http://schemas.microsoft.com/office/drawing/2014/main" id="{74071033-0EFA-4243-B31D-2EA9EB6F7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32847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7" name="AutoShape 687">
            <a:extLst>
              <a:ext uri="{FF2B5EF4-FFF2-40B4-BE49-F238E27FC236}">
                <a16:creationId xmlns:a16="http://schemas.microsoft.com/office/drawing/2014/main" id="{9C427CFF-34D1-45D2-A821-7B8D62F9B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3284767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115</a:t>
            </a:r>
          </a:p>
        </p:txBody>
      </p:sp>
      <p:sp>
        <p:nvSpPr>
          <p:cNvPr id="48" name="AutoShape 653">
            <a:extLst>
              <a:ext uri="{FF2B5EF4-FFF2-40B4-BE49-F238E27FC236}">
                <a16:creationId xmlns:a16="http://schemas.microsoft.com/office/drawing/2014/main" id="{E47791CF-EE82-425A-89CD-D5850F62E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3780936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SUDESTE</a:t>
            </a:r>
          </a:p>
        </p:txBody>
      </p:sp>
      <p:sp>
        <p:nvSpPr>
          <p:cNvPr id="49" name="AutoShape 687">
            <a:extLst>
              <a:ext uri="{FF2B5EF4-FFF2-40B4-BE49-F238E27FC236}">
                <a16:creationId xmlns:a16="http://schemas.microsoft.com/office/drawing/2014/main" id="{BE8F0FE6-0F2F-4533-AC5E-08523F0A7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3780936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50" name="AutoShape 687">
            <a:extLst>
              <a:ext uri="{FF2B5EF4-FFF2-40B4-BE49-F238E27FC236}">
                <a16:creationId xmlns:a16="http://schemas.microsoft.com/office/drawing/2014/main" id="{0DC7C9D3-5B7F-4449-8D4A-0FC281E06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3780936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51" name="AutoShape 687">
            <a:extLst>
              <a:ext uri="{FF2B5EF4-FFF2-40B4-BE49-F238E27FC236}">
                <a16:creationId xmlns:a16="http://schemas.microsoft.com/office/drawing/2014/main" id="{63BDCA16-DA42-4842-9729-7371EFC13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3780936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52" name="AutoShape 687">
            <a:extLst>
              <a:ext uri="{FF2B5EF4-FFF2-40B4-BE49-F238E27FC236}">
                <a16:creationId xmlns:a16="http://schemas.microsoft.com/office/drawing/2014/main" id="{F1C2E1BE-31C7-4C2C-B29B-E55F534F3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3780936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3" name="AutoShape 687">
            <a:extLst>
              <a:ext uri="{FF2B5EF4-FFF2-40B4-BE49-F238E27FC236}">
                <a16:creationId xmlns:a16="http://schemas.microsoft.com/office/drawing/2014/main" id="{12FD542E-BFA3-47CC-8865-A418E0001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943" y="3780936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4" name="AutoShape 687">
            <a:extLst>
              <a:ext uri="{FF2B5EF4-FFF2-40B4-BE49-F238E27FC236}">
                <a16:creationId xmlns:a16="http://schemas.microsoft.com/office/drawing/2014/main" id="{D7B9BB0B-1648-4AC9-80AA-9121B809A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3780936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sp>
        <p:nvSpPr>
          <p:cNvPr id="55" name="AutoShape 653">
            <a:extLst>
              <a:ext uri="{FF2B5EF4-FFF2-40B4-BE49-F238E27FC236}">
                <a16:creationId xmlns:a16="http://schemas.microsoft.com/office/drawing/2014/main" id="{D772AF4F-2AE8-4ED6-9A87-0AC742B16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4357000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SUL</a:t>
            </a:r>
          </a:p>
        </p:txBody>
      </p:sp>
      <p:sp>
        <p:nvSpPr>
          <p:cNvPr id="56" name="AutoShape 687">
            <a:extLst>
              <a:ext uri="{FF2B5EF4-FFF2-40B4-BE49-F238E27FC236}">
                <a16:creationId xmlns:a16="http://schemas.microsoft.com/office/drawing/2014/main" id="{0965250C-206C-4719-A9DF-41C0AAC4A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4357000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178</a:t>
            </a:r>
          </a:p>
        </p:txBody>
      </p:sp>
      <p:sp>
        <p:nvSpPr>
          <p:cNvPr id="57" name="AutoShape 687">
            <a:extLst>
              <a:ext uri="{FF2B5EF4-FFF2-40B4-BE49-F238E27FC236}">
                <a16:creationId xmlns:a16="http://schemas.microsoft.com/office/drawing/2014/main" id="{967F8635-0E4D-47B6-AD45-D3F6722EB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4357000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605</a:t>
            </a:r>
          </a:p>
        </p:txBody>
      </p:sp>
      <p:sp>
        <p:nvSpPr>
          <p:cNvPr id="58" name="AutoShape 687">
            <a:extLst>
              <a:ext uri="{FF2B5EF4-FFF2-40B4-BE49-F238E27FC236}">
                <a16:creationId xmlns:a16="http://schemas.microsoft.com/office/drawing/2014/main" id="{5C913CBF-1E02-4D25-BBF9-3B0BD7285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4357000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4.505</a:t>
            </a:r>
          </a:p>
        </p:txBody>
      </p:sp>
      <p:sp>
        <p:nvSpPr>
          <p:cNvPr id="59" name="AutoShape 687">
            <a:extLst>
              <a:ext uri="{FF2B5EF4-FFF2-40B4-BE49-F238E27FC236}">
                <a16:creationId xmlns:a16="http://schemas.microsoft.com/office/drawing/2014/main" id="{C7805433-BC46-42E4-B27B-89CE2257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4357000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4.079</a:t>
            </a:r>
          </a:p>
        </p:txBody>
      </p:sp>
      <p:sp>
        <p:nvSpPr>
          <p:cNvPr id="60" name="AutoShape 687">
            <a:extLst>
              <a:ext uri="{FF2B5EF4-FFF2-40B4-BE49-F238E27FC236}">
                <a16:creationId xmlns:a16="http://schemas.microsoft.com/office/drawing/2014/main" id="{DB461604-07C0-4538-8CAB-188C525F3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4357000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112</a:t>
            </a:r>
          </a:p>
        </p:txBody>
      </p:sp>
      <p:sp>
        <p:nvSpPr>
          <p:cNvPr id="61" name="AutoShape 687">
            <a:extLst>
              <a:ext uri="{FF2B5EF4-FFF2-40B4-BE49-F238E27FC236}">
                <a16:creationId xmlns:a16="http://schemas.microsoft.com/office/drawing/2014/main" id="{28C8D840-FC33-4DD3-8E95-B09E366C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4357000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9.480</a:t>
            </a:r>
          </a:p>
        </p:txBody>
      </p:sp>
      <p:sp>
        <p:nvSpPr>
          <p:cNvPr id="62" name="AutoShape 653">
            <a:extLst>
              <a:ext uri="{FF2B5EF4-FFF2-40B4-BE49-F238E27FC236}">
                <a16:creationId xmlns:a16="http://schemas.microsoft.com/office/drawing/2014/main" id="{C9853ED6-853E-409B-9BC2-B5F0810A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4693174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</a:t>
            </a:r>
          </a:p>
        </p:txBody>
      </p:sp>
      <p:sp>
        <p:nvSpPr>
          <p:cNvPr id="63" name="AutoShape 687">
            <a:extLst>
              <a:ext uri="{FF2B5EF4-FFF2-40B4-BE49-F238E27FC236}">
                <a16:creationId xmlns:a16="http://schemas.microsoft.com/office/drawing/2014/main" id="{685632F4-7303-4627-BA31-F29568554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469317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64" name="AutoShape 687">
            <a:extLst>
              <a:ext uri="{FF2B5EF4-FFF2-40B4-BE49-F238E27FC236}">
                <a16:creationId xmlns:a16="http://schemas.microsoft.com/office/drawing/2014/main" id="{C143DE1B-FEE3-4EA3-A623-D27A6B5A0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469317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65" name="AutoShape 687">
            <a:extLst>
              <a:ext uri="{FF2B5EF4-FFF2-40B4-BE49-F238E27FC236}">
                <a16:creationId xmlns:a16="http://schemas.microsoft.com/office/drawing/2014/main" id="{23EC0F05-29F8-4D53-86F5-A3D8C114B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469317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58</a:t>
            </a:r>
          </a:p>
        </p:txBody>
      </p:sp>
      <p:sp>
        <p:nvSpPr>
          <p:cNvPr id="66" name="AutoShape 687">
            <a:extLst>
              <a:ext uri="{FF2B5EF4-FFF2-40B4-BE49-F238E27FC236}">
                <a16:creationId xmlns:a16="http://schemas.microsoft.com/office/drawing/2014/main" id="{0DFDB618-50B3-4F81-A656-A4CEEF45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469317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67" name="AutoShape 687">
            <a:extLst>
              <a:ext uri="{FF2B5EF4-FFF2-40B4-BE49-F238E27FC236}">
                <a16:creationId xmlns:a16="http://schemas.microsoft.com/office/drawing/2014/main" id="{AB21BB70-775D-45DE-8DE5-0053DFC9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469317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8" name="AutoShape 687">
            <a:extLst>
              <a:ext uri="{FF2B5EF4-FFF2-40B4-BE49-F238E27FC236}">
                <a16:creationId xmlns:a16="http://schemas.microsoft.com/office/drawing/2014/main" id="{0C3DC086-8EF7-4CBB-839A-8D28CB567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549" y="4693174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162</a:t>
            </a:r>
          </a:p>
        </p:txBody>
      </p:sp>
      <p:sp>
        <p:nvSpPr>
          <p:cNvPr id="69" name="AutoShape 653">
            <a:extLst>
              <a:ext uri="{FF2B5EF4-FFF2-40B4-BE49-F238E27FC236}">
                <a16:creationId xmlns:a16="http://schemas.microsoft.com/office/drawing/2014/main" id="{A83AF49A-AA72-4515-9748-EEB0B8799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5012264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</a:t>
            </a:r>
          </a:p>
        </p:txBody>
      </p:sp>
      <p:sp>
        <p:nvSpPr>
          <p:cNvPr id="70" name="AutoShape 687">
            <a:extLst>
              <a:ext uri="{FF2B5EF4-FFF2-40B4-BE49-F238E27FC236}">
                <a16:creationId xmlns:a16="http://schemas.microsoft.com/office/drawing/2014/main" id="{0788653B-F7DE-4000-99DC-C950A5CC9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501226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168</a:t>
            </a:r>
          </a:p>
        </p:txBody>
      </p:sp>
      <p:sp>
        <p:nvSpPr>
          <p:cNvPr id="71" name="AutoShape 687">
            <a:extLst>
              <a:ext uri="{FF2B5EF4-FFF2-40B4-BE49-F238E27FC236}">
                <a16:creationId xmlns:a16="http://schemas.microsoft.com/office/drawing/2014/main" id="{3F290A59-0E17-41DB-8827-AF034553E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501226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594</a:t>
            </a:r>
          </a:p>
        </p:txBody>
      </p:sp>
      <p:sp>
        <p:nvSpPr>
          <p:cNvPr id="72" name="AutoShape 687">
            <a:extLst>
              <a:ext uri="{FF2B5EF4-FFF2-40B4-BE49-F238E27FC236}">
                <a16:creationId xmlns:a16="http://schemas.microsoft.com/office/drawing/2014/main" id="{8F6A7FB9-AFBC-4C64-9B73-330C16631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501226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246</a:t>
            </a:r>
          </a:p>
        </p:txBody>
      </p:sp>
      <p:sp>
        <p:nvSpPr>
          <p:cNvPr id="73" name="AutoShape 687">
            <a:extLst>
              <a:ext uri="{FF2B5EF4-FFF2-40B4-BE49-F238E27FC236}">
                <a16:creationId xmlns:a16="http://schemas.microsoft.com/office/drawing/2014/main" id="{5BBE7152-F6D2-4503-B5FB-05D5A8B4F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5012264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74" name="AutoShape 687">
            <a:extLst>
              <a:ext uri="{FF2B5EF4-FFF2-40B4-BE49-F238E27FC236}">
                <a16:creationId xmlns:a16="http://schemas.microsoft.com/office/drawing/2014/main" id="{20A8B5EA-8A02-4887-9737-01C1814A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4701664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160</a:t>
            </a:r>
          </a:p>
        </p:txBody>
      </p:sp>
      <p:sp>
        <p:nvSpPr>
          <p:cNvPr id="75" name="AutoShape 653">
            <a:extLst>
              <a:ext uri="{FF2B5EF4-FFF2-40B4-BE49-F238E27FC236}">
                <a16:creationId xmlns:a16="http://schemas.microsoft.com/office/drawing/2014/main" id="{A1870B32-D541-454E-ACD4-268D63139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5348043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RS</a:t>
            </a:r>
          </a:p>
        </p:txBody>
      </p:sp>
      <p:sp>
        <p:nvSpPr>
          <p:cNvPr id="76" name="AutoShape 687">
            <a:extLst>
              <a:ext uri="{FF2B5EF4-FFF2-40B4-BE49-F238E27FC236}">
                <a16:creationId xmlns:a16="http://schemas.microsoft.com/office/drawing/2014/main" id="{C34CF8C2-075B-49A0-99BA-1969E5B79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5348043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426</a:t>
            </a:r>
          </a:p>
        </p:txBody>
      </p:sp>
      <p:sp>
        <p:nvSpPr>
          <p:cNvPr id="77" name="AutoShape 687">
            <a:extLst>
              <a:ext uri="{FF2B5EF4-FFF2-40B4-BE49-F238E27FC236}">
                <a16:creationId xmlns:a16="http://schemas.microsoft.com/office/drawing/2014/main" id="{D8802991-1D91-458E-A9F6-8CB945AD6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5348043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4.004</a:t>
            </a:r>
          </a:p>
        </p:txBody>
      </p:sp>
      <p:sp>
        <p:nvSpPr>
          <p:cNvPr id="78" name="AutoShape 687">
            <a:extLst>
              <a:ext uri="{FF2B5EF4-FFF2-40B4-BE49-F238E27FC236}">
                <a16:creationId xmlns:a16="http://schemas.microsoft.com/office/drawing/2014/main" id="{AD743F5F-0E9E-41A2-98E9-CDBC17FFB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5348043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3.919</a:t>
            </a:r>
          </a:p>
        </p:txBody>
      </p:sp>
      <p:sp>
        <p:nvSpPr>
          <p:cNvPr id="79" name="AutoShape 687">
            <a:extLst>
              <a:ext uri="{FF2B5EF4-FFF2-40B4-BE49-F238E27FC236}">
                <a16:creationId xmlns:a16="http://schemas.microsoft.com/office/drawing/2014/main" id="{C66E7DE0-1281-41BC-BF55-7FA5DFD17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5348043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85</a:t>
            </a:r>
          </a:p>
        </p:txBody>
      </p:sp>
      <p:sp>
        <p:nvSpPr>
          <p:cNvPr id="80" name="AutoShape 687">
            <a:extLst>
              <a:ext uri="{FF2B5EF4-FFF2-40B4-BE49-F238E27FC236}">
                <a16:creationId xmlns:a16="http://schemas.microsoft.com/office/drawing/2014/main" id="{E20935C0-4F8A-45E3-9DEF-4D289307E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730" y="5348043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8.520</a:t>
            </a:r>
          </a:p>
        </p:txBody>
      </p:sp>
      <p:sp>
        <p:nvSpPr>
          <p:cNvPr id="81" name="AutoShape 687">
            <a:extLst>
              <a:ext uri="{FF2B5EF4-FFF2-40B4-BE49-F238E27FC236}">
                <a16:creationId xmlns:a16="http://schemas.microsoft.com/office/drawing/2014/main" id="{206403D7-42D6-4CBE-AD44-6093EBFB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5348043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85</a:t>
            </a:r>
          </a:p>
        </p:txBody>
      </p:sp>
      <p:sp>
        <p:nvSpPr>
          <p:cNvPr id="82" name="AutoShape 653">
            <a:extLst>
              <a:ext uri="{FF2B5EF4-FFF2-40B4-BE49-F238E27FC236}">
                <a16:creationId xmlns:a16="http://schemas.microsoft.com/office/drawing/2014/main" id="{2146AFA0-0B63-4F7E-8B70-64E84D5B0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08" y="5796267"/>
            <a:ext cx="984815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BRASIL</a:t>
            </a:r>
          </a:p>
        </p:txBody>
      </p:sp>
      <p:sp>
        <p:nvSpPr>
          <p:cNvPr id="83" name="AutoShape 687">
            <a:extLst>
              <a:ext uri="{FF2B5EF4-FFF2-40B4-BE49-F238E27FC236}">
                <a16:creationId xmlns:a16="http://schemas.microsoft.com/office/drawing/2014/main" id="{E5892522-EE7F-4CF3-AA93-9770758DC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218</a:t>
            </a:r>
          </a:p>
        </p:txBody>
      </p:sp>
      <p:sp>
        <p:nvSpPr>
          <p:cNvPr id="84" name="AutoShape 687">
            <a:extLst>
              <a:ext uri="{FF2B5EF4-FFF2-40B4-BE49-F238E27FC236}">
                <a16:creationId xmlns:a16="http://schemas.microsoft.com/office/drawing/2014/main" id="{FED174E7-CD21-4113-9D21-0EF28A027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262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1.077</a:t>
            </a:r>
          </a:p>
        </p:txBody>
      </p:sp>
      <p:sp>
        <p:nvSpPr>
          <p:cNvPr id="85" name="AutoShape 687">
            <a:extLst>
              <a:ext uri="{FF2B5EF4-FFF2-40B4-BE49-F238E27FC236}">
                <a16:creationId xmlns:a16="http://schemas.microsoft.com/office/drawing/2014/main" id="{D1AF82E6-7FC4-4071-A261-E99FD2C6A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696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5.365</a:t>
            </a:r>
          </a:p>
        </p:txBody>
      </p:sp>
      <p:sp>
        <p:nvSpPr>
          <p:cNvPr id="86" name="AutoShape 687">
            <a:extLst>
              <a:ext uri="{FF2B5EF4-FFF2-40B4-BE49-F238E27FC236}">
                <a16:creationId xmlns:a16="http://schemas.microsoft.com/office/drawing/2014/main" id="{85FD36CD-93A9-432A-B972-1A6ABA939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30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4.644</a:t>
            </a:r>
          </a:p>
        </p:txBody>
      </p:sp>
      <p:sp>
        <p:nvSpPr>
          <p:cNvPr id="87" name="AutoShape 687">
            <a:extLst>
              <a:ext uri="{FF2B5EF4-FFF2-40B4-BE49-F238E27FC236}">
                <a16:creationId xmlns:a16="http://schemas.microsoft.com/office/drawing/2014/main" id="{982EA45E-FCE9-47D2-80AA-33DE26CC6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862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291</a:t>
            </a:r>
          </a:p>
        </p:txBody>
      </p:sp>
      <p:sp>
        <p:nvSpPr>
          <p:cNvPr id="88" name="AutoShape 687">
            <a:extLst>
              <a:ext uri="{FF2B5EF4-FFF2-40B4-BE49-F238E27FC236}">
                <a16:creationId xmlns:a16="http://schemas.microsoft.com/office/drawing/2014/main" id="{F17FEEFC-06B3-4FBB-A156-DD40E19EC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5796267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11.775</a:t>
            </a:r>
          </a:p>
        </p:txBody>
      </p:sp>
      <p:sp>
        <p:nvSpPr>
          <p:cNvPr id="89" name="AutoShape 687">
            <a:extLst>
              <a:ext uri="{FF2B5EF4-FFF2-40B4-BE49-F238E27FC236}">
                <a16:creationId xmlns:a16="http://schemas.microsoft.com/office/drawing/2014/main" id="{1545A422-B2C8-4ADD-A888-ADFB78DE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943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</a:t>
            </a:r>
          </a:p>
        </p:txBody>
      </p:sp>
      <p:sp>
        <p:nvSpPr>
          <p:cNvPr id="90" name="AutoShape 687">
            <a:extLst>
              <a:ext uri="{FF2B5EF4-FFF2-40B4-BE49-F238E27FC236}">
                <a16:creationId xmlns:a16="http://schemas.microsoft.com/office/drawing/2014/main" id="{0F99BC2D-80F0-4B3A-9E92-67047586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025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91" name="AutoShape 686">
            <a:extLst>
              <a:ext uri="{FF2B5EF4-FFF2-40B4-BE49-F238E27FC236}">
                <a16:creationId xmlns:a16="http://schemas.microsoft.com/office/drawing/2014/main" id="{FAA783EF-D64E-4987-8F7C-4B145C8DF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82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AGO</a:t>
            </a:r>
          </a:p>
        </p:txBody>
      </p:sp>
      <p:sp>
        <p:nvSpPr>
          <p:cNvPr id="92" name="AutoShape 687">
            <a:extLst>
              <a:ext uri="{FF2B5EF4-FFF2-40B4-BE49-F238E27FC236}">
                <a16:creationId xmlns:a16="http://schemas.microsoft.com/office/drawing/2014/main" id="{85405552-1401-414C-AC2C-553DA1168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05" y="1691811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93" name="AutoShape 687">
            <a:extLst>
              <a:ext uri="{FF2B5EF4-FFF2-40B4-BE49-F238E27FC236}">
                <a16:creationId xmlns:a16="http://schemas.microsoft.com/office/drawing/2014/main" id="{28AB3B22-E8BA-42E5-8C91-9D76418AD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05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94" name="AutoShape 686">
            <a:extLst>
              <a:ext uri="{FF2B5EF4-FFF2-40B4-BE49-F238E27FC236}">
                <a16:creationId xmlns:a16="http://schemas.microsoft.com/office/drawing/2014/main" id="{3087FF0E-0D80-4DDC-9E16-159AE6289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170" y="1167162"/>
            <a:ext cx="625708" cy="341660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SET</a:t>
            </a:r>
          </a:p>
        </p:txBody>
      </p:sp>
      <p:sp>
        <p:nvSpPr>
          <p:cNvPr id="95" name="AutoShape 687">
            <a:extLst>
              <a:ext uri="{FF2B5EF4-FFF2-40B4-BE49-F238E27FC236}">
                <a16:creationId xmlns:a16="http://schemas.microsoft.com/office/drawing/2014/main" id="{C7307564-97BB-4F4B-98EF-A299F910A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193" y="1691811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CC66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47</a:t>
            </a:r>
          </a:p>
        </p:txBody>
      </p:sp>
      <p:sp>
        <p:nvSpPr>
          <p:cNvPr id="96" name="AutoShape 687">
            <a:extLst>
              <a:ext uri="{FF2B5EF4-FFF2-40B4-BE49-F238E27FC236}">
                <a16:creationId xmlns:a16="http://schemas.microsoft.com/office/drawing/2014/main" id="{B03560B6-0368-4926-A283-823AB26F5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193" y="5796267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47</a:t>
            </a:r>
          </a:p>
        </p:txBody>
      </p:sp>
      <p:sp>
        <p:nvSpPr>
          <p:cNvPr id="97" name="AutoShape 687">
            <a:extLst>
              <a:ext uri="{FF2B5EF4-FFF2-40B4-BE49-F238E27FC236}">
                <a16:creationId xmlns:a16="http://schemas.microsoft.com/office/drawing/2014/main" id="{460FEEDA-56B5-4F87-9BA7-536F358F3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88" y="3276880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8" name="AutoShape 687">
            <a:extLst>
              <a:ext uri="{FF2B5EF4-FFF2-40B4-BE49-F238E27FC236}">
                <a16:creationId xmlns:a16="http://schemas.microsoft.com/office/drawing/2014/main" id="{572FFFC9-69F4-4761-BAA4-E8BDACB6B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500" y="5005072"/>
            <a:ext cx="69509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1.120</a:t>
            </a:r>
          </a:p>
        </p:txBody>
      </p:sp>
      <p:sp>
        <p:nvSpPr>
          <p:cNvPr id="99" name="Seta: da Esquerda para a Direita e para Cima 98">
            <a:extLst>
              <a:ext uri="{FF2B5EF4-FFF2-40B4-BE49-F238E27FC236}">
                <a16:creationId xmlns:a16="http://schemas.microsoft.com/office/drawing/2014/main" id="{F43B40F7-43C1-4227-A527-4C3D5573AA22}"/>
              </a:ext>
            </a:extLst>
          </p:cNvPr>
          <p:cNvSpPr/>
          <p:nvPr/>
        </p:nvSpPr>
        <p:spPr>
          <a:xfrm flipV="1">
            <a:off x="3203848" y="6172483"/>
            <a:ext cx="936104" cy="144016"/>
          </a:xfrm>
          <a:prstGeom prst="leftRightUp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5131F45A-F797-4BF6-A7E5-2D216F6997C5}"/>
              </a:ext>
            </a:extLst>
          </p:cNvPr>
          <p:cNvSpPr/>
          <p:nvPr/>
        </p:nvSpPr>
        <p:spPr>
          <a:xfrm>
            <a:off x="3404451" y="6229208"/>
            <a:ext cx="542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600" b="1" dirty="0"/>
              <a:t>85%</a:t>
            </a:r>
          </a:p>
        </p:txBody>
      </p:sp>
      <p:pic>
        <p:nvPicPr>
          <p:cNvPr id="101" name="Picture 2" descr="Resultado de imagem para pÃ© de arroz">
            <a:extLst>
              <a:ext uri="{FF2B5EF4-FFF2-40B4-BE49-F238E27FC236}">
                <a16:creationId xmlns:a16="http://schemas.microsoft.com/office/drawing/2014/main" id="{AB44DED3-8A58-4EEE-8BB2-BEFBEC89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6875">
            <a:off x="5687338" y="2758965"/>
            <a:ext cx="2391881" cy="18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AutoShape 687">
            <a:extLst>
              <a:ext uri="{FF2B5EF4-FFF2-40B4-BE49-F238E27FC236}">
                <a16:creationId xmlns:a16="http://schemas.microsoft.com/office/drawing/2014/main" id="{3901F9BB-B102-4BC1-BCE9-1D2A275DB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983586"/>
            <a:ext cx="657662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07674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529FCF9-EE47-4B5D-8B95-2237F9679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31350"/>
              </p:ext>
            </p:extLst>
          </p:nvPr>
        </p:nvGraphicFramePr>
        <p:xfrm>
          <a:off x="35848" y="1053862"/>
          <a:ext cx="9000653" cy="4176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6481">
                  <a:extLst>
                    <a:ext uri="{9D8B030D-6E8A-4147-A177-3AD203B41FA5}">
                      <a16:colId xmlns:a16="http://schemas.microsoft.com/office/drawing/2014/main" val="3499945318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2237421951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3636405013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721326402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949691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4234185048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1415626375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1445397469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2676890817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1866580125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282800157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2528100236"/>
                    </a:ext>
                  </a:extLst>
                </a:gridCol>
                <a:gridCol w="613681">
                  <a:extLst>
                    <a:ext uri="{9D8B030D-6E8A-4147-A177-3AD203B41FA5}">
                      <a16:colId xmlns:a16="http://schemas.microsoft.com/office/drawing/2014/main" val="2867994841"/>
                    </a:ext>
                  </a:extLst>
                </a:gridCol>
              </a:tblGrid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 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Mar*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Abr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Mai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Jun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Jul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Ago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Set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Out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Nov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Dez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Jan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Fev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541370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Estoques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6.091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9.797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8.261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7.349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6.486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5.599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4.666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3.733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2.799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1.866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789913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Ingresso de safra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6.660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4.644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4965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Importação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729198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Oferta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10.841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9.264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8.283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32908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465284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Exportação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230536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Demanda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534034"/>
                  </a:ext>
                </a:extLst>
              </a:tr>
              <a:tr h="4640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Estoques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6.091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9.797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8.261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7.349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6.486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5.599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4.666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3.733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2.799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1.866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179404"/>
                  </a:ext>
                </a:extLst>
              </a:tr>
            </a:tbl>
          </a:graphicData>
        </a:graphic>
      </p:graphicFrame>
      <p:sp>
        <p:nvSpPr>
          <p:cNvPr id="3" name="Rectangle 26">
            <a:extLst>
              <a:ext uri="{FF2B5EF4-FFF2-40B4-BE49-F238E27FC236}">
                <a16:creationId xmlns:a16="http://schemas.microsoft.com/office/drawing/2014/main" id="{310E04F0-B5B2-43A3-B79C-1029E02C5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91479"/>
            <a:ext cx="65532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b="1" dirty="0"/>
              <a:t>OFERTA E DEMANDA MENSAL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13BEA3D3-06AC-41D4-B223-5134C69FA893}"/>
              </a:ext>
            </a:extLst>
          </p:cNvPr>
          <p:cNvCxnSpPr>
            <a:cxnSpLocks/>
          </p:cNvCxnSpPr>
          <p:nvPr/>
        </p:nvCxnSpPr>
        <p:spPr>
          <a:xfrm>
            <a:off x="1763688" y="5302339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358715E4-9683-4D93-A34B-CB84BD2BC0F0}"/>
              </a:ext>
            </a:extLst>
          </p:cNvPr>
          <p:cNvCxnSpPr>
            <a:cxnSpLocks/>
          </p:cNvCxnSpPr>
          <p:nvPr/>
        </p:nvCxnSpPr>
        <p:spPr>
          <a:xfrm>
            <a:off x="2987824" y="5302334"/>
            <a:ext cx="59766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75842436-8927-4404-B970-25F1ECFAB542}"/>
              </a:ext>
            </a:extLst>
          </p:cNvPr>
          <p:cNvSpPr/>
          <p:nvPr/>
        </p:nvSpPr>
        <p:spPr>
          <a:xfrm>
            <a:off x="107504" y="1053862"/>
            <a:ext cx="8964488" cy="57606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DEDAA91-8243-455A-8C55-C55D4168B9AC}"/>
              </a:ext>
            </a:extLst>
          </p:cNvPr>
          <p:cNvSpPr/>
          <p:nvPr/>
        </p:nvSpPr>
        <p:spPr>
          <a:xfrm>
            <a:off x="107504" y="1629926"/>
            <a:ext cx="1512168" cy="367240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E93479-3D85-4007-8E76-A70116894AA2}"/>
              </a:ext>
            </a:extLst>
          </p:cNvPr>
          <p:cNvSpPr/>
          <p:nvPr/>
        </p:nvSpPr>
        <p:spPr>
          <a:xfrm>
            <a:off x="2501663" y="5545702"/>
            <a:ext cx="4276509" cy="463213"/>
          </a:xfrm>
          <a:prstGeom prst="rect">
            <a:avLst/>
          </a:prstGeom>
          <a:solidFill>
            <a:srgbClr val="00B050">
              <a:alpha val="5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ym typeface="Wingdings" panose="05000000000000000000" pitchFamily="2" charset="2"/>
              </a:rPr>
              <a:t> </a:t>
            </a:r>
            <a:r>
              <a:rPr lang="pt-BR" sz="2200" b="1" dirty="0"/>
              <a:t>Saldo Comercial atual </a:t>
            </a:r>
            <a:r>
              <a:rPr lang="pt-BR" sz="2200" b="1" dirty="0">
                <a:solidFill>
                  <a:srgbClr val="0033CC"/>
                </a:solidFill>
              </a:rPr>
              <a:t>+34 mil t </a:t>
            </a:r>
          </a:p>
        </p:txBody>
      </p:sp>
      <p:pic>
        <p:nvPicPr>
          <p:cNvPr id="9" name="Gráfico 8" descr="Dedo indicador apontando para a direita">
            <a:extLst>
              <a:ext uri="{FF2B5EF4-FFF2-40B4-BE49-F238E27FC236}">
                <a16:creationId xmlns:a16="http://schemas.microsoft.com/office/drawing/2014/main" id="{0B0BCEC6-D65A-4364-B29D-4607CF6F8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62097">
            <a:off x="1337918" y="5508376"/>
            <a:ext cx="720080" cy="6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F7070A2-4D00-4BFD-80E6-38BCDC0FB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0" y="749066"/>
            <a:ext cx="8785860" cy="5036820"/>
          </a:xfrm>
          <a:prstGeom prst="rect">
            <a:avLst/>
          </a:prstGeom>
        </p:spPr>
      </p:pic>
      <p:sp>
        <p:nvSpPr>
          <p:cNvPr id="3" name="Rectangle 26">
            <a:extLst>
              <a:ext uri="{FF2B5EF4-FFF2-40B4-BE49-F238E27FC236}">
                <a16:creationId xmlns:a16="http://schemas.microsoft.com/office/drawing/2014/main" id="{3B60D9A3-EA51-44F1-A8B9-783179802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128" y="117793"/>
            <a:ext cx="6553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200" b="1" dirty="0"/>
              <a:t>SALIDADE DE OFERTA </a:t>
            </a:r>
            <a:r>
              <a:rPr lang="pt-BR" sz="2200" b="1" i="1" dirty="0"/>
              <a:t>versus</a:t>
            </a:r>
            <a:r>
              <a:rPr lang="pt-BR" sz="2200" b="1" dirty="0"/>
              <a:t> PREÇOS</a:t>
            </a:r>
          </a:p>
        </p:txBody>
      </p:sp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838A66F1-9DA1-48FA-A845-EED95EB8438F}"/>
              </a:ext>
            </a:extLst>
          </p:cNvPr>
          <p:cNvSpPr/>
          <p:nvPr/>
        </p:nvSpPr>
        <p:spPr>
          <a:xfrm>
            <a:off x="2483769" y="4925533"/>
            <a:ext cx="144015" cy="144013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D47A1FFF-EA10-4F89-93FA-A7F0239470F8}"/>
              </a:ext>
            </a:extLst>
          </p:cNvPr>
          <p:cNvSpPr/>
          <p:nvPr/>
        </p:nvSpPr>
        <p:spPr>
          <a:xfrm>
            <a:off x="6948264" y="1109106"/>
            <a:ext cx="144015" cy="144013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C97C661A-025F-40D3-9711-4B8202E854B2}"/>
              </a:ext>
            </a:extLst>
          </p:cNvPr>
          <p:cNvSpPr/>
          <p:nvPr/>
        </p:nvSpPr>
        <p:spPr>
          <a:xfrm>
            <a:off x="5364088" y="5717618"/>
            <a:ext cx="2664296" cy="57606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Paridade de importação</a:t>
            </a:r>
          </a:p>
        </p:txBody>
      </p:sp>
      <p:sp>
        <p:nvSpPr>
          <p:cNvPr id="7" name="Seta para a esquerda 6">
            <a:extLst>
              <a:ext uri="{FF2B5EF4-FFF2-40B4-BE49-F238E27FC236}">
                <a16:creationId xmlns:a16="http://schemas.microsoft.com/office/drawing/2014/main" id="{38DF296B-D502-4AC6-8005-E35871F896D1}"/>
              </a:ext>
            </a:extLst>
          </p:cNvPr>
          <p:cNvSpPr/>
          <p:nvPr/>
        </p:nvSpPr>
        <p:spPr>
          <a:xfrm>
            <a:off x="1763688" y="5717618"/>
            <a:ext cx="2664296" cy="576064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Paridade de exportação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B5E9E49E-2569-4C58-86A1-BEDEAAE08194}"/>
              </a:ext>
            </a:extLst>
          </p:cNvPr>
          <p:cNvCxnSpPr/>
          <p:nvPr/>
        </p:nvCxnSpPr>
        <p:spPr>
          <a:xfrm>
            <a:off x="5436096" y="2549266"/>
            <a:ext cx="43204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F0CD096-BC02-4D66-AD18-4DBEE8D73EF1}"/>
              </a:ext>
            </a:extLst>
          </p:cNvPr>
          <p:cNvSpPr txBox="1"/>
          <p:nvPr/>
        </p:nvSpPr>
        <p:spPr>
          <a:xfrm>
            <a:off x="5292080" y="3269346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Média 26 anos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982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DE32CF8-2FC7-4A4E-AA27-4D22A1D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" y="659238"/>
            <a:ext cx="8564880" cy="5547360"/>
          </a:xfrm>
          <a:prstGeom prst="rect">
            <a:avLst/>
          </a:prstGeom>
        </p:spPr>
      </p:pic>
      <p:sp>
        <p:nvSpPr>
          <p:cNvPr id="3" name="Rectangle 26">
            <a:extLst>
              <a:ext uri="{FF2B5EF4-FFF2-40B4-BE49-F238E27FC236}">
                <a16:creationId xmlns:a16="http://schemas.microsoft.com/office/drawing/2014/main" id="{8B7C06C8-1867-4883-8515-6F9935B4C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68" y="131146"/>
            <a:ext cx="720127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 sz="144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RIO GRANDE DO SUL: COMPORTAMENTO SAZONAL (R$/SACA)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6A8F2D9-FF86-4005-9DE7-B91AE7061F3D}"/>
              </a:ext>
            </a:extLst>
          </p:cNvPr>
          <p:cNvSpPr/>
          <p:nvPr/>
        </p:nvSpPr>
        <p:spPr>
          <a:xfrm>
            <a:off x="2036082" y="1742102"/>
            <a:ext cx="1872208" cy="439248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AC2E44-DDE9-4283-BE16-AF8E5F3387C0}"/>
              </a:ext>
            </a:extLst>
          </p:cNvPr>
          <p:cNvSpPr/>
          <p:nvPr/>
        </p:nvSpPr>
        <p:spPr>
          <a:xfrm>
            <a:off x="5708490" y="805998"/>
            <a:ext cx="1872208" cy="5328592"/>
          </a:xfrm>
          <a:prstGeom prst="rect">
            <a:avLst/>
          </a:prstGeom>
          <a:noFill/>
          <a:ln w="28575"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C2B2450-5C55-4BB0-B2D0-11405955A291}"/>
              </a:ext>
            </a:extLst>
          </p:cNvPr>
          <p:cNvSpPr txBox="1"/>
          <p:nvPr/>
        </p:nvSpPr>
        <p:spPr>
          <a:xfrm>
            <a:off x="7832726" y="1094030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Média</a:t>
            </a:r>
          </a:p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5 anos</a:t>
            </a:r>
            <a:endParaRPr lang="pt-BR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48E3D4-F541-4D4C-96BB-4ACC3745ECD8}"/>
              </a:ext>
            </a:extLst>
          </p:cNvPr>
          <p:cNvSpPr txBox="1"/>
          <p:nvPr/>
        </p:nvSpPr>
        <p:spPr>
          <a:xfrm>
            <a:off x="7832726" y="3974350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Média</a:t>
            </a:r>
          </a:p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20 anos</a:t>
            </a:r>
            <a:endParaRPr lang="pt-BR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425C67E-AD11-4029-AD4F-E6BEA9AFEB9C}"/>
              </a:ext>
            </a:extLst>
          </p:cNvPr>
          <p:cNvSpPr txBox="1"/>
          <p:nvPr/>
        </p:nvSpPr>
        <p:spPr>
          <a:xfrm>
            <a:off x="7832726" y="3398286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Média</a:t>
            </a:r>
          </a:p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15 anos</a:t>
            </a:r>
            <a:endParaRPr lang="pt-BR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523506-80A2-4434-9489-BE15A30A9F87}"/>
              </a:ext>
            </a:extLst>
          </p:cNvPr>
          <p:cNvSpPr txBox="1"/>
          <p:nvPr/>
        </p:nvSpPr>
        <p:spPr>
          <a:xfrm>
            <a:off x="7832726" y="2587034"/>
            <a:ext cx="1008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Média</a:t>
            </a:r>
          </a:p>
          <a:p>
            <a:pPr algn="ctr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10 anos</a:t>
            </a:r>
            <a:endParaRPr lang="pt-BR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D92C57-5CFE-46DB-8A40-DA4E8DDC8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76" y="3472427"/>
            <a:ext cx="4248472" cy="33604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B0B801-A149-4DD6-896A-50B01B90B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88" y="3457464"/>
            <a:ext cx="3744416" cy="3246120"/>
          </a:xfrm>
          <a:prstGeom prst="rect">
            <a:avLst/>
          </a:prstGeom>
        </p:spPr>
      </p:pic>
      <p:sp>
        <p:nvSpPr>
          <p:cNvPr id="4" name="Rectangle 26">
            <a:extLst>
              <a:ext uri="{FF2B5EF4-FFF2-40B4-BE49-F238E27FC236}">
                <a16:creationId xmlns:a16="http://schemas.microsoft.com/office/drawing/2014/main" id="{1C2BDA89-3733-4A31-B8DC-4E2B6760D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96" y="105026"/>
            <a:ext cx="6553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200" b="1" dirty="0"/>
              <a:t>Calendário: </a:t>
            </a:r>
            <a:r>
              <a:rPr lang="pt-BR" sz="2600" b="1" dirty="0">
                <a:solidFill>
                  <a:srgbClr val="0000FF"/>
                </a:solidFill>
              </a:rPr>
              <a:t>&gt;</a:t>
            </a:r>
            <a:r>
              <a:rPr lang="pt-BR" sz="2200" b="1" dirty="0"/>
              <a:t> e </a:t>
            </a:r>
            <a:r>
              <a:rPr lang="pt-BR" sz="2600" b="1" dirty="0">
                <a:solidFill>
                  <a:srgbClr val="FF0000"/>
                </a:solidFill>
              </a:rPr>
              <a:t>&lt;</a:t>
            </a:r>
            <a:r>
              <a:rPr lang="pt-BR" sz="2200" b="1" dirty="0"/>
              <a:t> Preço no RS </a:t>
            </a:r>
            <a:r>
              <a:rPr lang="pt-BR" sz="1600" b="1" dirty="0">
                <a:sym typeface="Wingdings" panose="05000000000000000000" pitchFamily="2" charset="2"/>
              </a:rPr>
              <a:t> </a:t>
            </a:r>
            <a:r>
              <a:rPr lang="pt-BR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26 Anos</a:t>
            </a:r>
            <a:r>
              <a:rPr lang="pt-BR" sz="1600" b="1" dirty="0">
                <a:sym typeface="Wingdings" panose="05000000000000000000" pitchFamily="2" charset="2"/>
              </a:rPr>
              <a:t>  </a:t>
            </a:r>
            <a:endParaRPr lang="pt-BR" sz="1600" b="1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19E8B72-8BA5-4D29-A79E-16D7F99135CC}"/>
              </a:ext>
            </a:extLst>
          </p:cNvPr>
          <p:cNvCxnSpPr>
            <a:cxnSpLocks/>
          </p:cNvCxnSpPr>
          <p:nvPr/>
        </p:nvCxnSpPr>
        <p:spPr>
          <a:xfrm>
            <a:off x="4384444" y="3601480"/>
            <a:ext cx="0" cy="32129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278A1D3D-0555-48A7-8B6F-FEADE12B6F61}"/>
              </a:ext>
            </a:extLst>
          </p:cNvPr>
          <p:cNvSpPr/>
          <p:nvPr/>
        </p:nvSpPr>
        <p:spPr>
          <a:xfrm>
            <a:off x="1648140" y="4753608"/>
            <a:ext cx="2534012" cy="792088"/>
          </a:xfrm>
          <a:prstGeom prst="rect">
            <a:avLst/>
          </a:prstGeom>
          <a:ln w="317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300" b="1" dirty="0"/>
              <a:t>Entre fev. e abr.:</a:t>
            </a:r>
          </a:p>
          <a:p>
            <a:pPr marL="285750" indent="-285750">
              <a:buFontTx/>
              <a:buChar char="-"/>
            </a:pPr>
            <a:r>
              <a:rPr lang="pt-BR" sz="1300" b="1" dirty="0">
                <a:solidFill>
                  <a:srgbClr val="00B050"/>
                </a:solidFill>
              </a:rPr>
              <a:t>Menor preço em 73%</a:t>
            </a:r>
          </a:p>
          <a:p>
            <a:pPr marL="285750" indent="-285750">
              <a:buFontTx/>
              <a:buChar char="-"/>
            </a:pPr>
            <a:r>
              <a:rPr lang="pt-BR" sz="1300" b="1" dirty="0">
                <a:solidFill>
                  <a:srgbClr val="00B050"/>
                </a:solidFill>
              </a:rPr>
              <a:t>94% da colheita;</a:t>
            </a:r>
            <a:endParaRPr lang="pt-BR" sz="13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8C18F6F-2EB6-43A5-B7F6-0B8F20A89FF5}"/>
              </a:ext>
            </a:extLst>
          </p:cNvPr>
          <p:cNvSpPr/>
          <p:nvPr/>
        </p:nvSpPr>
        <p:spPr>
          <a:xfrm>
            <a:off x="6566448" y="5473688"/>
            <a:ext cx="2354500" cy="792088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300" b="1" dirty="0"/>
              <a:t>Entre set. e Jan.:</a:t>
            </a:r>
          </a:p>
          <a:p>
            <a:pPr marL="285750" indent="-285750">
              <a:buFontTx/>
              <a:buChar char="-"/>
            </a:pPr>
            <a:r>
              <a:rPr lang="pt-BR" sz="1300" b="1" dirty="0">
                <a:solidFill>
                  <a:srgbClr val="00B050"/>
                </a:solidFill>
              </a:rPr>
              <a:t>Maior preço em 79%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0072C242-CDCC-4D68-A512-B547B1954D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796156"/>
              </p:ext>
            </p:extLst>
          </p:nvPr>
        </p:nvGraphicFramePr>
        <p:xfrm>
          <a:off x="63964" y="764704"/>
          <a:ext cx="8961910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496325" imgH="2114717" progId="Excel.Sheet.8">
                  <p:embed/>
                </p:oleObj>
              </mc:Choice>
              <mc:Fallback>
                <p:oleObj name="Worksheet" r:id="rId4" imgW="8496325" imgH="2114717" progId="Excel.Sheet.8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F430662D-DD9C-45E2-A8B3-C86F6C7F92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64" y="764704"/>
                        <a:ext cx="8961910" cy="259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5379E6A-7F76-4F13-A1E0-36FE19CCC56A}"/>
              </a:ext>
            </a:extLst>
          </p:cNvPr>
          <p:cNvCxnSpPr/>
          <p:nvPr/>
        </p:nvCxnSpPr>
        <p:spPr>
          <a:xfrm flipV="1">
            <a:off x="207980" y="4393568"/>
            <a:ext cx="0" cy="2160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36740510-2EAD-45DB-A54A-87BCCD692E52}"/>
              </a:ext>
            </a:extLst>
          </p:cNvPr>
          <p:cNvCxnSpPr/>
          <p:nvPr/>
        </p:nvCxnSpPr>
        <p:spPr>
          <a:xfrm flipV="1">
            <a:off x="4600468" y="4393568"/>
            <a:ext cx="0" cy="2160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466505E1-FBF2-4E8C-9F58-A57DC7C0A958}"/>
              </a:ext>
            </a:extLst>
          </p:cNvPr>
          <p:cNvSpPr/>
          <p:nvPr/>
        </p:nvSpPr>
        <p:spPr>
          <a:xfrm>
            <a:off x="4456452" y="3601480"/>
            <a:ext cx="4644008" cy="321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6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35AFEDE-C108-4E4E-B0AE-336F1F3D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3" y="902970"/>
            <a:ext cx="8802624" cy="5661660"/>
          </a:xfrm>
          <a:prstGeom prst="rect">
            <a:avLst/>
          </a:prstGeom>
        </p:spPr>
      </p:pic>
      <p:sp>
        <p:nvSpPr>
          <p:cNvPr id="9" name="Rectangle 26">
            <a:extLst>
              <a:ext uri="{FF2B5EF4-FFF2-40B4-BE49-F238E27FC236}">
                <a16:creationId xmlns:a16="http://schemas.microsoft.com/office/drawing/2014/main" id="{56C09C83-1C06-414D-884F-24A1419B4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29" y="222110"/>
            <a:ext cx="65532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SAZONALIDADE DE OFERTA </a:t>
            </a:r>
            <a:r>
              <a:rPr lang="pt-BR" sz="24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versus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PREÇOS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6DCDE3F-9FE8-494C-A686-E4C659EF682E}"/>
              </a:ext>
            </a:extLst>
          </p:cNvPr>
          <p:cNvSpPr txBox="1"/>
          <p:nvPr/>
        </p:nvSpPr>
        <p:spPr>
          <a:xfrm>
            <a:off x="3067021" y="3877816"/>
            <a:ext cx="792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00FF"/>
                </a:solidFill>
              </a:rPr>
              <a:t>+8%</a:t>
            </a:r>
            <a:endParaRPr lang="pt-BR" sz="1400" dirty="0">
              <a:solidFill>
                <a:srgbClr val="0000FF"/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421C3AB-E91E-4335-8B84-A7E9604A2636}"/>
              </a:ext>
            </a:extLst>
          </p:cNvPr>
          <p:cNvCxnSpPr>
            <a:cxnSpLocks/>
          </p:cNvCxnSpPr>
          <p:nvPr/>
        </p:nvCxnSpPr>
        <p:spPr>
          <a:xfrm>
            <a:off x="765582" y="3655032"/>
            <a:ext cx="7551104" cy="0"/>
          </a:xfrm>
          <a:prstGeom prst="line">
            <a:avLst/>
          </a:prstGeom>
          <a:ln>
            <a:solidFill>
              <a:srgbClr val="A5002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B5A4FF5-341E-4E4A-A363-02E5860B4F28}"/>
              </a:ext>
            </a:extLst>
          </p:cNvPr>
          <p:cNvSpPr txBox="1"/>
          <p:nvPr/>
        </p:nvSpPr>
        <p:spPr>
          <a:xfrm>
            <a:off x="6228184" y="3913311"/>
            <a:ext cx="165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accent2">
                    <a:lumMod val="75000"/>
                  </a:schemeClr>
                </a:solidFill>
              </a:rPr>
              <a:t>Custo de produção</a:t>
            </a:r>
            <a:endParaRPr lang="pt-B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18" name="Rectangle 26"/>
          <p:cNvSpPr>
            <a:spLocks noChangeArrowheads="1"/>
          </p:cNvSpPr>
          <p:nvPr/>
        </p:nvSpPr>
        <p:spPr bwMode="auto">
          <a:xfrm>
            <a:off x="971600" y="91479"/>
            <a:ext cx="65532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b="1" dirty="0"/>
              <a:t>SAZONALIDADE DE OFERTA </a:t>
            </a:r>
            <a:r>
              <a:rPr lang="pt-BR" sz="2400" b="1" i="1" dirty="0"/>
              <a:t>versus</a:t>
            </a:r>
            <a:r>
              <a:rPr lang="pt-BR" sz="2400" b="1" dirty="0"/>
              <a:t> PREÇOS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DDE1ED9-07F9-427D-B6EE-8B0C300892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578335"/>
              </p:ext>
            </p:extLst>
          </p:nvPr>
        </p:nvGraphicFramePr>
        <p:xfrm>
          <a:off x="206976" y="692696"/>
          <a:ext cx="868550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E009B1D-4C11-405F-B64B-2A44E9BE6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113734"/>
              </p:ext>
            </p:extLst>
          </p:nvPr>
        </p:nvGraphicFramePr>
        <p:xfrm>
          <a:off x="227839" y="3773714"/>
          <a:ext cx="8654904" cy="291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D73D2552-73FD-4634-9D1A-9F8651025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960"/>
          <a:stretch/>
        </p:blipFill>
        <p:spPr>
          <a:xfrm>
            <a:off x="0" y="-35980"/>
            <a:ext cx="9144000" cy="6893980"/>
          </a:xfrm>
          <a:prstGeom prst="rect">
            <a:avLst/>
          </a:prstGeom>
        </p:spPr>
      </p:pic>
      <p:pic>
        <p:nvPicPr>
          <p:cNvPr id="9" name="Imagem 8" descr="Uma imagem contendo comida, foto, prato, arroz&#10;&#10;Descrição gerada automaticamente">
            <a:extLst>
              <a:ext uri="{FF2B5EF4-FFF2-40B4-BE49-F238E27FC236}">
                <a16:creationId xmlns:a16="http://schemas.microsoft.com/office/drawing/2014/main" id="{DC5A66C1-8C7E-4BC9-84BC-0D90A0453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82" y="2481943"/>
            <a:ext cx="2452506" cy="2292212"/>
          </a:xfrm>
          <a:prstGeom prst="rect">
            <a:avLst/>
          </a:prstGeom>
        </p:spPr>
      </p:pic>
      <p:pic>
        <p:nvPicPr>
          <p:cNvPr id="10" name="Imagem 9" descr="Uma imagem contendo desenho&#10;&#10;Descrição gerada automaticamente">
            <a:extLst>
              <a:ext uri="{FF2B5EF4-FFF2-40B4-BE49-F238E27FC236}">
                <a16:creationId xmlns:a16="http://schemas.microsoft.com/office/drawing/2014/main" id="{46E938C2-47CE-4D27-9510-DECE54DE4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04" y="186272"/>
            <a:ext cx="1414310" cy="5782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B40905-F078-40DB-9D3A-96E8BEF80D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94574" y="3839741"/>
            <a:ext cx="2555976" cy="21171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E7F90E1-75DC-4AE8-8F8B-9DA5EF907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76">
            <a:off x="3232663" y="1858001"/>
            <a:ext cx="1573464" cy="1303318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EE8EE203-C968-4786-A13C-CE6B6AEF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991" y="737980"/>
            <a:ext cx="3596402" cy="10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3200" b="1" dirty="0">
                <a:solidFill>
                  <a:schemeClr val="bg2">
                    <a:lumMod val="50000"/>
                  </a:schemeClr>
                </a:solidFill>
                <a:latin typeface="Calibri Light corpo"/>
                <a:cs typeface="Times New Roman" pitchFamily="18" charset="0"/>
              </a:rPr>
              <a:t>ARROZ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3200" b="1" dirty="0">
                <a:solidFill>
                  <a:srgbClr val="00B050"/>
                </a:solidFill>
                <a:latin typeface="Calibri Light corpo"/>
                <a:cs typeface="Times New Roman" pitchFamily="18" charset="0"/>
              </a:rPr>
              <a:t>Mercado externo</a:t>
            </a:r>
          </a:p>
        </p:txBody>
      </p:sp>
      <p:pic>
        <p:nvPicPr>
          <p:cNvPr id="14" name="Gráfico 13" descr="Rebocador com preenchimento sólido">
            <a:extLst>
              <a:ext uri="{FF2B5EF4-FFF2-40B4-BE49-F238E27FC236}">
                <a16:creationId xmlns:a16="http://schemas.microsoft.com/office/drawing/2014/main" id="{32F24A25-3A8C-4B5D-8E54-B85D5CDD0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61515" y="4251960"/>
            <a:ext cx="1913205" cy="1363159"/>
          </a:xfrm>
          <a:prstGeom prst="rect">
            <a:avLst/>
          </a:prstGeom>
        </p:spPr>
      </p:pic>
      <p:pic>
        <p:nvPicPr>
          <p:cNvPr id="15" name="Gráfico 14" descr="Rebocador com preenchimento sólido">
            <a:extLst>
              <a:ext uri="{FF2B5EF4-FFF2-40B4-BE49-F238E27FC236}">
                <a16:creationId xmlns:a16="http://schemas.microsoft.com/office/drawing/2014/main" id="{9A65EB24-4744-40A3-92B2-E3D199085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0770" y="3024554"/>
            <a:ext cx="1421247" cy="1012639"/>
          </a:xfrm>
          <a:prstGeom prst="rect">
            <a:avLst/>
          </a:prstGeom>
        </p:spPr>
      </p:pic>
      <p:pic>
        <p:nvPicPr>
          <p:cNvPr id="16" name="Gráfico 15" descr="Rebocador com preenchimento sólido">
            <a:extLst>
              <a:ext uri="{FF2B5EF4-FFF2-40B4-BE49-F238E27FC236}">
                <a16:creationId xmlns:a16="http://schemas.microsoft.com/office/drawing/2014/main" id="{B8D270CA-73FB-4711-980D-E9BF100E0E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2309" y="2107810"/>
            <a:ext cx="877298" cy="625075"/>
          </a:xfrm>
          <a:prstGeom prst="rect">
            <a:avLst/>
          </a:prstGeom>
        </p:spPr>
      </p:pic>
      <p:pic>
        <p:nvPicPr>
          <p:cNvPr id="17" name="Gráfico 16" descr="Rebocador com preenchimento sólido">
            <a:extLst>
              <a:ext uri="{FF2B5EF4-FFF2-40B4-BE49-F238E27FC236}">
                <a16:creationId xmlns:a16="http://schemas.microsoft.com/office/drawing/2014/main" id="{0A3D90AC-5B9B-4985-9948-8081025132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15718" y="1601372"/>
            <a:ext cx="539673" cy="384517"/>
          </a:xfrm>
          <a:prstGeom prst="rect">
            <a:avLst/>
          </a:prstGeom>
        </p:spPr>
      </p:pic>
      <p:pic>
        <p:nvPicPr>
          <p:cNvPr id="18" name="Gráfico 17" descr="Rebocador com preenchimento sólido">
            <a:extLst>
              <a:ext uri="{FF2B5EF4-FFF2-40B4-BE49-F238E27FC236}">
                <a16:creationId xmlns:a16="http://schemas.microsoft.com/office/drawing/2014/main" id="{1846CE06-899F-4441-BAF4-D3E06DEB2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16759" y="1280160"/>
            <a:ext cx="329894" cy="220980"/>
          </a:xfrm>
          <a:prstGeom prst="rect">
            <a:avLst/>
          </a:prstGeom>
        </p:spPr>
      </p:pic>
      <p:pic>
        <p:nvPicPr>
          <p:cNvPr id="19" name="Gráfico 18" descr="Rebocador com preenchimento sólido">
            <a:extLst>
              <a:ext uri="{FF2B5EF4-FFF2-40B4-BE49-F238E27FC236}">
                <a16:creationId xmlns:a16="http://schemas.microsoft.com/office/drawing/2014/main" id="{A7E4B953-401A-45D4-915E-34BC3AE148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76630" y="1089660"/>
            <a:ext cx="160421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3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0D5E249-22CC-4E3F-9F5C-C4B50E6F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1" y="174126"/>
            <a:ext cx="723398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EXPORTAÇÕES BRASILEIRAS (BASE CASCA) – TONELADAS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5B7FA49-94C0-48A0-8670-86C2CCA35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213761"/>
              </p:ext>
            </p:extLst>
          </p:nvPr>
        </p:nvGraphicFramePr>
        <p:xfrm>
          <a:off x="333829" y="943429"/>
          <a:ext cx="8335255" cy="538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7652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37F7E48-4BA1-4199-935B-4A19AF40C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5" y="174127"/>
            <a:ext cx="723398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IMPORTAÇÕES BRASILEIRAS (BASE CASCA) – TONELADAS</a:t>
            </a:r>
            <a:endParaRPr lang="pt-B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8671D95-D084-4F42-B7CC-EF2354861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837732"/>
            <a:ext cx="8433816" cy="52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3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>
            <a:extLst>
              <a:ext uri="{FF2B5EF4-FFF2-40B4-BE49-F238E27FC236}">
                <a16:creationId xmlns:a16="http://schemas.microsoft.com/office/drawing/2014/main" id="{10D25049-1DA0-47AE-8880-3979A253A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4450"/>
            <a:ext cx="35274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ARROZ: FORMAÇÃO DE PREÇOS 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69B4153-9BF0-460C-AECF-E4E386512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47046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669900"/>
              </a:buClr>
              <a:buFont typeface="Wingdings" pitchFamily="2" charset="2"/>
              <a:buNone/>
            </a:pPr>
            <a:r>
              <a:rPr lang="pt-BR" sz="2000" b="1" dirty="0"/>
              <a:t>COMPOMENTES DA FORMAÇÃO DE PREÇOS</a:t>
            </a: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1DE16AEA-5DFE-4B2A-9822-27067E8EC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85" y="1685548"/>
            <a:ext cx="1873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sz="1600" b="1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28F57168-5C51-4215-9372-3B8652139210}"/>
              </a:ext>
            </a:extLst>
          </p:cNvPr>
          <p:cNvSpPr/>
          <p:nvPr/>
        </p:nvSpPr>
        <p:spPr>
          <a:xfrm>
            <a:off x="3242436" y="2409015"/>
            <a:ext cx="2746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FORMAÇÃO DE PREÇOS 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CB5552D5-AF64-4920-899A-72B5326F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55" y="2890638"/>
            <a:ext cx="5068059" cy="2698183"/>
          </a:xfrm>
          <a:prstGeom prst="rect">
            <a:avLst/>
          </a:prstGeom>
        </p:spPr>
      </p:pic>
      <p:sp>
        <p:nvSpPr>
          <p:cNvPr id="46" name="Rectangle 10">
            <a:extLst>
              <a:ext uri="{FF2B5EF4-FFF2-40B4-BE49-F238E27FC236}">
                <a16:creationId xmlns:a16="http://schemas.microsoft.com/office/drawing/2014/main" id="{C6E2A487-2192-42E0-B983-D9E186FA8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310" y="5309956"/>
            <a:ext cx="2664296" cy="5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pt-BR" sz="2200" b="1" dirty="0">
                <a:solidFill>
                  <a:srgbClr val="00B050"/>
                </a:solidFill>
              </a:rPr>
              <a:t>rodução Nacional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4DBEACED-A7AF-482A-B75A-DFE87294F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668" y="5364560"/>
            <a:ext cx="2809801" cy="34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pt-BR" sz="2200" b="1" dirty="0">
                <a:solidFill>
                  <a:srgbClr val="00B050"/>
                </a:solidFill>
              </a:rPr>
              <a:t>reços Internacionais</a:t>
            </a: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7BA53BD7-24CD-4F67-968D-8D4E2636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943" y="5630056"/>
            <a:ext cx="1219200" cy="3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pt-BR" sz="2200" b="1" dirty="0">
                <a:solidFill>
                  <a:srgbClr val="00B050"/>
                </a:solidFill>
              </a:rPr>
              <a:t>âmbio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8645F23D-DDF4-47D1-9930-1E229DCD9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22" y="3172728"/>
            <a:ext cx="432463" cy="432463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FD35AD6B-58D6-48CB-BD46-4CCD17304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95" y="2515189"/>
            <a:ext cx="204228" cy="204228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F4EFA7DE-156B-4E78-97AF-2A294294B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71" y="1938451"/>
            <a:ext cx="65223" cy="65223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1FB23377-B4C8-4BB7-88F0-42003FA03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81" y="2074180"/>
            <a:ext cx="77609" cy="77609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83811B81-A4FE-4E77-AB56-036EED842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93" y="2235852"/>
            <a:ext cx="139953" cy="139953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F6D700F6-5418-4678-B504-932996966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95" y="3296371"/>
            <a:ext cx="204228" cy="204228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0D047B46-ADD6-463F-B762-C5699BA7A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03" y="3364683"/>
            <a:ext cx="67604" cy="67604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B72B5AD8-AFC5-4126-A76D-AE85AD7CA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21" y="3360424"/>
            <a:ext cx="76122" cy="7612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204ECF17-1DC4-4AE1-B450-C3B0C5BF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75" y="3327602"/>
            <a:ext cx="141767" cy="141767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7B0A206E-22D4-4ACF-B938-F05E04E5D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7" y="3375626"/>
            <a:ext cx="45719" cy="45719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992ADEC9-0867-4520-8873-62D1604F6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45" y="3958544"/>
            <a:ext cx="204228" cy="204228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100916C6-5E77-4604-86E9-E45149431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25" y="4242367"/>
            <a:ext cx="141767" cy="141767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FE437705-E671-4351-A251-3B2EA183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421" y="4517485"/>
            <a:ext cx="76122" cy="76122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0861ABC1-7CC9-4E7E-B1B8-62F776AAC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10" y="4742766"/>
            <a:ext cx="67604" cy="67604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D89BDE84-E904-4F7B-80FC-7CC5E99D7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75" y="4963885"/>
            <a:ext cx="45719" cy="45719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B90DDED0-6FC6-4421-A88F-C5CE10EF3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98" y="1786049"/>
            <a:ext cx="60936" cy="60936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E7491118-7206-4463-8D3C-FBE4063EF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77" y="1602667"/>
            <a:ext cx="45719" cy="45719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E5BB4242-8B32-4E55-B120-AB63C2EEB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12" y="1062762"/>
            <a:ext cx="45719" cy="45719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C744A8AC-0C43-4788-9B52-252BD0495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02" y="860356"/>
            <a:ext cx="45719" cy="45719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DA239F6A-92A1-4EE9-A21B-20D8D266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07" y="3375626"/>
            <a:ext cx="45719" cy="45719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411B38CF-77BE-43FA-834F-607BAE666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97" y="1426451"/>
            <a:ext cx="45719" cy="45719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143E30BA-55D8-49E6-BEAB-1BE9B9E1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33" y="1249446"/>
            <a:ext cx="45719" cy="45719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5995297C-8B13-4CFA-9D1C-0F8869CE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27" y="3383246"/>
            <a:ext cx="45719" cy="45719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08E1CFB0-D823-4859-8B2F-479978BC7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47" y="3390866"/>
            <a:ext cx="45719" cy="45719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28CBCDF6-1E81-4603-83E2-21DE62DB3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66" y="5172005"/>
            <a:ext cx="45719" cy="45719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1023772B-CB8A-4854-B2F7-0D985BA68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10" y="5321548"/>
            <a:ext cx="45719" cy="45719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1CFB056E-52A8-46F7-9AC4-29AC96AE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35" y="5440610"/>
            <a:ext cx="45719" cy="45719"/>
          </a:xfrm>
          <a:prstGeom prst="rect">
            <a:avLst/>
          </a:prstGeom>
        </p:spPr>
      </p:pic>
      <p:pic>
        <p:nvPicPr>
          <p:cNvPr id="76" name="Imagem 75" descr="Uma imagem contendo grama, verde, frente, vista&#10;&#10;Descrição gerada automaticamente">
            <a:extLst>
              <a:ext uri="{FF2B5EF4-FFF2-40B4-BE49-F238E27FC236}">
                <a16:creationId xmlns:a16="http://schemas.microsoft.com/office/drawing/2014/main" id="{02F1E6C9-6C3F-4BCF-81FC-5064163AB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4" y="1741715"/>
            <a:ext cx="1810618" cy="17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C92E0E62-E0E1-416C-85E0-4AEEB3653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73" y="188640"/>
            <a:ext cx="723398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SALDO COMERCIAL (BASE CASCA) – TONELADAS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892EC0E-AECF-4924-BA44-950932B76E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938807"/>
              </p:ext>
            </p:extLst>
          </p:nvPr>
        </p:nvGraphicFramePr>
        <p:xfrm>
          <a:off x="159657" y="725714"/>
          <a:ext cx="8766629" cy="551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5600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866B472-23E8-4AEE-A1CB-B8F3B5D4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51393"/>
            <a:ext cx="9115425" cy="6113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668D6DD-56C5-4DC9-B722-4DE860C5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789" y="232182"/>
            <a:ext cx="583247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BRASIL: EXPORTAÇÕES 2020/21 (%) </a:t>
            </a:r>
            <a:r>
              <a:rPr lang="pt-BR" sz="2200" b="1" dirty="0">
                <a:solidFill>
                  <a:srgbClr val="00B050"/>
                </a:solidFill>
                <a:sym typeface="Wingdings" panose="05000000000000000000" pitchFamily="2" charset="2"/>
              </a:rPr>
              <a:t>1,771 MI T</a:t>
            </a:r>
            <a:endParaRPr lang="pt-BR" sz="2200" b="1" dirty="0">
              <a:solidFill>
                <a:srgbClr val="00B050"/>
              </a:solidFill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943DB3EB-B920-4570-A3E4-B3842CE84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778" y="6294546"/>
            <a:ext cx="2828765" cy="3463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Total  ( 55 países)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0D15F9A7-CE6D-49C9-BE48-4F5808034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6276567"/>
            <a:ext cx="596517" cy="220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Chile 1%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C16B37A4-E93B-428B-A39C-9789552CB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688566"/>
            <a:ext cx="710524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Cuba 5%</a:t>
            </a:r>
          </a:p>
        </p:txBody>
      </p:sp>
      <p:cxnSp>
        <p:nvCxnSpPr>
          <p:cNvPr id="7" name="Conector de seta reta 71">
            <a:extLst>
              <a:ext uri="{FF2B5EF4-FFF2-40B4-BE49-F238E27FC236}">
                <a16:creationId xmlns:a16="http://schemas.microsoft.com/office/drawing/2014/main" id="{D6C2D0BF-BD5E-4E04-B172-9BF3A1C8135B}"/>
              </a:ext>
            </a:extLst>
          </p:cNvPr>
          <p:cNvCxnSpPr/>
          <p:nvPr/>
        </p:nvCxnSpPr>
        <p:spPr>
          <a:xfrm flipV="1">
            <a:off x="2483768" y="3904625"/>
            <a:ext cx="46017" cy="2159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7">
            <a:extLst>
              <a:ext uri="{FF2B5EF4-FFF2-40B4-BE49-F238E27FC236}">
                <a16:creationId xmlns:a16="http://schemas.microsoft.com/office/drawing/2014/main" id="{B4F434D2-BE93-4B97-A383-9763B87D5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02835"/>
            <a:ext cx="771635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Bolívia 1%</a:t>
            </a:r>
          </a:p>
        </p:txBody>
      </p:sp>
      <p:cxnSp>
        <p:nvCxnSpPr>
          <p:cNvPr id="9" name="Conector de seta reta 81">
            <a:extLst>
              <a:ext uri="{FF2B5EF4-FFF2-40B4-BE49-F238E27FC236}">
                <a16:creationId xmlns:a16="http://schemas.microsoft.com/office/drawing/2014/main" id="{AD7B6932-C3F0-42A3-92FC-350EDCB62EB1}"/>
              </a:ext>
            </a:extLst>
          </p:cNvPr>
          <p:cNvCxnSpPr>
            <a:cxnSpLocks/>
          </p:cNvCxnSpPr>
          <p:nvPr/>
        </p:nvCxnSpPr>
        <p:spPr>
          <a:xfrm flipV="1">
            <a:off x="2051720" y="5290746"/>
            <a:ext cx="720080" cy="7020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86">
            <a:extLst>
              <a:ext uri="{FF2B5EF4-FFF2-40B4-BE49-F238E27FC236}">
                <a16:creationId xmlns:a16="http://schemas.microsoft.com/office/drawing/2014/main" id="{158926E0-0683-4E65-8BF7-5B7F38A79032}"/>
              </a:ext>
            </a:extLst>
          </p:cNvPr>
          <p:cNvCxnSpPr/>
          <p:nvPr/>
        </p:nvCxnSpPr>
        <p:spPr>
          <a:xfrm>
            <a:off x="3563888" y="4091456"/>
            <a:ext cx="516945" cy="204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7">
            <a:extLst>
              <a:ext uri="{FF2B5EF4-FFF2-40B4-BE49-F238E27FC236}">
                <a16:creationId xmlns:a16="http://schemas.microsoft.com/office/drawing/2014/main" id="{49290FD4-F4DF-4AF7-9D56-03C15FA1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3458850"/>
            <a:ext cx="699627" cy="21280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EUA 5%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62178AC2-9EE6-4D91-B321-3D668792C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3976598"/>
            <a:ext cx="771635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Senegal 13%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92AA26CB-7106-445A-8F0B-0AEBB45E3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848806"/>
            <a:ext cx="748778" cy="22537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África S. 4%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4BA5D84F-6968-4B3F-BEEA-90315C817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976598"/>
            <a:ext cx="987659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Nicarágua 2%</a:t>
            </a:r>
          </a:p>
        </p:txBody>
      </p:sp>
      <p:cxnSp>
        <p:nvCxnSpPr>
          <p:cNvPr id="15" name="Conector de seta reta 103">
            <a:extLst>
              <a:ext uri="{FF2B5EF4-FFF2-40B4-BE49-F238E27FC236}">
                <a16:creationId xmlns:a16="http://schemas.microsoft.com/office/drawing/2014/main" id="{6F3E4FC6-91FA-45F1-AB81-2035D735A51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239179" y="4091456"/>
            <a:ext cx="956557" cy="31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602475BD-439B-4461-A208-22771106372B}"/>
              </a:ext>
            </a:extLst>
          </p:cNvPr>
          <p:cNvSpPr/>
          <p:nvPr/>
        </p:nvSpPr>
        <p:spPr>
          <a:xfrm>
            <a:off x="323528" y="6424870"/>
            <a:ext cx="187220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>
                    <a:lumMod val="50000"/>
                  </a:schemeClr>
                </a:solidFill>
              </a:rPr>
              <a:t>Fonte: MDIC</a:t>
            </a: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042E92C8-F59E-477E-AB24-925FD1FA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5200734"/>
            <a:ext cx="987660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Venezuela 18%</a:t>
            </a:r>
          </a:p>
        </p:txBody>
      </p:sp>
      <p:cxnSp>
        <p:nvCxnSpPr>
          <p:cNvPr id="18" name="Conector de seta reta 110">
            <a:extLst>
              <a:ext uri="{FF2B5EF4-FFF2-40B4-BE49-F238E27FC236}">
                <a16:creationId xmlns:a16="http://schemas.microsoft.com/office/drawing/2014/main" id="{7755BA8F-6CDB-41AE-9912-2711DD780D33}"/>
              </a:ext>
            </a:extLst>
          </p:cNvPr>
          <p:cNvCxnSpPr>
            <a:cxnSpLocks/>
          </p:cNvCxnSpPr>
          <p:nvPr/>
        </p:nvCxnSpPr>
        <p:spPr>
          <a:xfrm flipH="1" flipV="1">
            <a:off x="2699792" y="4624670"/>
            <a:ext cx="1008112" cy="5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11">
            <a:extLst>
              <a:ext uri="{FF2B5EF4-FFF2-40B4-BE49-F238E27FC236}">
                <a16:creationId xmlns:a16="http://schemas.microsoft.com/office/drawing/2014/main" id="{D7BE0C59-8E36-4FFC-AEC1-9E406532D91D}"/>
              </a:ext>
            </a:extLst>
          </p:cNvPr>
          <p:cNvCxnSpPr/>
          <p:nvPr/>
        </p:nvCxnSpPr>
        <p:spPr>
          <a:xfrm flipV="1">
            <a:off x="3773508" y="4606572"/>
            <a:ext cx="366444" cy="47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7">
            <a:extLst>
              <a:ext uri="{FF2B5EF4-FFF2-40B4-BE49-F238E27FC236}">
                <a16:creationId xmlns:a16="http://schemas.microsoft.com/office/drawing/2014/main" id="{A18DF6F9-0C08-4A67-80F3-C9D3A5153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744" y="4552662"/>
            <a:ext cx="739192" cy="1802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S. Leoa 6%</a:t>
            </a:r>
          </a:p>
        </p:txBody>
      </p:sp>
      <p:cxnSp>
        <p:nvCxnSpPr>
          <p:cNvPr id="21" name="Conector de seta reta 118">
            <a:extLst>
              <a:ext uri="{FF2B5EF4-FFF2-40B4-BE49-F238E27FC236}">
                <a16:creationId xmlns:a16="http://schemas.microsoft.com/office/drawing/2014/main" id="{3F5F97D2-0406-4ACB-A8D0-263521108C51}"/>
              </a:ext>
            </a:extLst>
          </p:cNvPr>
          <p:cNvCxnSpPr/>
          <p:nvPr/>
        </p:nvCxnSpPr>
        <p:spPr>
          <a:xfrm flipV="1">
            <a:off x="3701500" y="4354352"/>
            <a:ext cx="366444" cy="47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7">
            <a:extLst>
              <a:ext uri="{FF2B5EF4-FFF2-40B4-BE49-F238E27FC236}">
                <a16:creationId xmlns:a16="http://schemas.microsoft.com/office/drawing/2014/main" id="{8C0EC9AD-B60D-4051-B3F3-2A356B7C5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736" y="4300442"/>
            <a:ext cx="739192" cy="1802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Gâmbia 7%</a:t>
            </a: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346518E6-EB66-43C8-9EBC-53AB76E2D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5614803"/>
            <a:ext cx="771635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Peru 10%</a:t>
            </a:r>
          </a:p>
        </p:txBody>
      </p:sp>
      <p:cxnSp>
        <p:nvCxnSpPr>
          <p:cNvPr id="24" name="Conector de seta reta 121">
            <a:extLst>
              <a:ext uri="{FF2B5EF4-FFF2-40B4-BE49-F238E27FC236}">
                <a16:creationId xmlns:a16="http://schemas.microsoft.com/office/drawing/2014/main" id="{EA1AF2D5-E33C-4432-A704-6CF39FB0B441}"/>
              </a:ext>
            </a:extLst>
          </p:cNvPr>
          <p:cNvCxnSpPr>
            <a:cxnSpLocks/>
          </p:cNvCxnSpPr>
          <p:nvPr/>
        </p:nvCxnSpPr>
        <p:spPr>
          <a:xfrm flipV="1">
            <a:off x="1907704" y="5128728"/>
            <a:ext cx="596517" cy="576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7">
            <a:extLst>
              <a:ext uri="{FF2B5EF4-FFF2-40B4-BE49-F238E27FC236}">
                <a16:creationId xmlns:a16="http://schemas.microsoft.com/office/drawing/2014/main" id="{FA8093B3-E627-4827-B4D8-C14FF655C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552662"/>
            <a:ext cx="699455" cy="19390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C. Rica  5%</a:t>
            </a:r>
          </a:p>
        </p:txBody>
      </p:sp>
      <p:cxnSp>
        <p:nvCxnSpPr>
          <p:cNvPr id="26" name="Conector de seta reta 125">
            <a:extLst>
              <a:ext uri="{FF2B5EF4-FFF2-40B4-BE49-F238E27FC236}">
                <a16:creationId xmlns:a16="http://schemas.microsoft.com/office/drawing/2014/main" id="{BA395577-2EBE-48A1-B7B3-CB0118058E6F}"/>
              </a:ext>
            </a:extLst>
          </p:cNvPr>
          <p:cNvCxnSpPr>
            <a:cxnSpLocks/>
          </p:cNvCxnSpPr>
          <p:nvPr/>
        </p:nvCxnSpPr>
        <p:spPr>
          <a:xfrm flipV="1">
            <a:off x="1259632" y="4480654"/>
            <a:ext cx="792088" cy="99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utoShape 7">
            <a:extLst>
              <a:ext uri="{FF2B5EF4-FFF2-40B4-BE49-F238E27FC236}">
                <a16:creationId xmlns:a16="http://schemas.microsoft.com/office/drawing/2014/main" id="{3AAFFB17-FD10-4A15-A503-7BA08C618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2455083"/>
            <a:ext cx="748778" cy="22537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Holanda 4%</a:t>
            </a:r>
          </a:p>
        </p:txBody>
      </p:sp>
      <p:cxnSp>
        <p:nvCxnSpPr>
          <p:cNvPr id="28" name="Conector de seta reta 127">
            <a:extLst>
              <a:ext uri="{FF2B5EF4-FFF2-40B4-BE49-F238E27FC236}">
                <a16:creationId xmlns:a16="http://schemas.microsoft.com/office/drawing/2014/main" id="{DDEFA001-7FD5-4C13-ACE8-BAF77CE175EB}"/>
              </a:ext>
            </a:extLst>
          </p:cNvPr>
          <p:cNvCxnSpPr>
            <a:stCxn id="27" idx="1"/>
          </p:cNvCxnSpPr>
          <p:nvPr/>
        </p:nvCxnSpPr>
        <p:spPr>
          <a:xfrm flipH="1">
            <a:off x="4489266" y="2567769"/>
            <a:ext cx="514782" cy="5353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132">
            <a:extLst>
              <a:ext uri="{FF2B5EF4-FFF2-40B4-BE49-F238E27FC236}">
                <a16:creationId xmlns:a16="http://schemas.microsoft.com/office/drawing/2014/main" id="{9744D1D4-E62C-400E-A187-AFC734FA17F0}"/>
              </a:ext>
            </a:extLst>
          </p:cNvPr>
          <p:cNvCxnSpPr/>
          <p:nvPr/>
        </p:nvCxnSpPr>
        <p:spPr>
          <a:xfrm>
            <a:off x="3767023" y="3731416"/>
            <a:ext cx="654737" cy="519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7">
            <a:extLst>
              <a:ext uri="{FF2B5EF4-FFF2-40B4-BE49-F238E27FC236}">
                <a16:creationId xmlns:a16="http://schemas.microsoft.com/office/drawing/2014/main" id="{86775C55-C381-4CAF-9C34-2D48324D6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975" y="3616558"/>
            <a:ext cx="771635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Mali 0,3%</a:t>
            </a:r>
          </a:p>
        </p:txBody>
      </p:sp>
      <p:sp>
        <p:nvSpPr>
          <p:cNvPr id="31" name="AutoShape 7">
            <a:extLst>
              <a:ext uri="{FF2B5EF4-FFF2-40B4-BE49-F238E27FC236}">
                <a16:creationId xmlns:a16="http://schemas.microsoft.com/office/drawing/2014/main" id="{E1094107-194B-4D06-9067-7A35303D5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3964174"/>
            <a:ext cx="710524" cy="2421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T.Tobago 1%</a:t>
            </a:r>
          </a:p>
        </p:txBody>
      </p:sp>
      <p:cxnSp>
        <p:nvCxnSpPr>
          <p:cNvPr id="32" name="Conector de seta reta 135">
            <a:extLst>
              <a:ext uri="{FF2B5EF4-FFF2-40B4-BE49-F238E27FC236}">
                <a16:creationId xmlns:a16="http://schemas.microsoft.com/office/drawing/2014/main" id="{6C02B046-5EAC-4467-8363-6ACB006A3BF3}"/>
              </a:ext>
            </a:extLst>
          </p:cNvPr>
          <p:cNvCxnSpPr/>
          <p:nvPr/>
        </p:nvCxnSpPr>
        <p:spPr>
          <a:xfrm flipV="1">
            <a:off x="2843808" y="4192657"/>
            <a:ext cx="46017" cy="2159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7">
            <a:extLst>
              <a:ext uri="{FF2B5EF4-FFF2-40B4-BE49-F238E27FC236}">
                <a16:creationId xmlns:a16="http://schemas.microsoft.com/office/drawing/2014/main" id="{F3FC530A-CD1E-4343-AB25-0F39E4DDC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222854"/>
            <a:ext cx="699455" cy="19390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Panamá 1%</a:t>
            </a:r>
          </a:p>
        </p:txBody>
      </p:sp>
      <p:cxnSp>
        <p:nvCxnSpPr>
          <p:cNvPr id="34" name="Conector de seta reta 139">
            <a:extLst>
              <a:ext uri="{FF2B5EF4-FFF2-40B4-BE49-F238E27FC236}">
                <a16:creationId xmlns:a16="http://schemas.microsoft.com/office/drawing/2014/main" id="{309E25EF-AAA5-4A5B-B282-2AF21F3663C3}"/>
              </a:ext>
            </a:extLst>
          </p:cNvPr>
          <p:cNvCxnSpPr>
            <a:cxnSpLocks/>
          </p:cNvCxnSpPr>
          <p:nvPr/>
        </p:nvCxnSpPr>
        <p:spPr>
          <a:xfrm flipV="1">
            <a:off x="1403648" y="4480654"/>
            <a:ext cx="72008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141">
            <a:extLst>
              <a:ext uri="{FF2B5EF4-FFF2-40B4-BE49-F238E27FC236}">
                <a16:creationId xmlns:a16="http://schemas.microsoft.com/office/drawing/2014/main" id="{94869229-D3D4-46CE-8D18-6E02CB58212D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000165" y="5812613"/>
            <a:ext cx="656456" cy="574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7">
            <a:extLst>
              <a:ext uri="{FF2B5EF4-FFF2-40B4-BE49-F238E27FC236}">
                <a16:creationId xmlns:a16="http://schemas.microsoft.com/office/drawing/2014/main" id="{D33FC5F5-CFD5-41FE-B707-BD6DF953F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03" y="4264630"/>
            <a:ext cx="987659" cy="2297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Guatemala 2%</a:t>
            </a:r>
          </a:p>
        </p:txBody>
      </p:sp>
      <p:cxnSp>
        <p:nvCxnSpPr>
          <p:cNvPr id="37" name="Conector de seta reta 103">
            <a:extLst>
              <a:ext uri="{FF2B5EF4-FFF2-40B4-BE49-F238E27FC236}">
                <a16:creationId xmlns:a16="http://schemas.microsoft.com/office/drawing/2014/main" id="{1676614F-4183-46D7-841F-D8CEAF49E598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290562" y="4379488"/>
            <a:ext cx="76115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utoShape 7">
            <a:extLst>
              <a:ext uri="{FF2B5EF4-FFF2-40B4-BE49-F238E27FC236}">
                <a16:creationId xmlns:a16="http://schemas.microsoft.com/office/drawing/2014/main" id="{DB8348BE-9DB1-40A4-AB8D-CD7CDC63F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77" y="4984710"/>
            <a:ext cx="843471" cy="2160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Honduras 2%</a:t>
            </a:r>
          </a:p>
        </p:txBody>
      </p:sp>
      <p:cxnSp>
        <p:nvCxnSpPr>
          <p:cNvPr id="39" name="Conector de seta reta 139">
            <a:extLst>
              <a:ext uri="{FF2B5EF4-FFF2-40B4-BE49-F238E27FC236}">
                <a16:creationId xmlns:a16="http://schemas.microsoft.com/office/drawing/2014/main" id="{B73A9071-E625-464E-97BD-2B2784760168}"/>
              </a:ext>
            </a:extLst>
          </p:cNvPr>
          <p:cNvCxnSpPr>
            <a:cxnSpLocks/>
          </p:cNvCxnSpPr>
          <p:nvPr/>
        </p:nvCxnSpPr>
        <p:spPr>
          <a:xfrm flipV="1">
            <a:off x="1547664" y="4552662"/>
            <a:ext cx="648072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7">
            <a:extLst>
              <a:ext uri="{FF2B5EF4-FFF2-40B4-BE49-F238E27FC236}">
                <a16:creationId xmlns:a16="http://schemas.microsoft.com/office/drawing/2014/main" id="{A5EC77AB-DA69-496E-87D2-3F96611AF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768686"/>
            <a:ext cx="843471" cy="2160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P. Rico 2%</a:t>
            </a:r>
          </a:p>
        </p:txBody>
      </p:sp>
      <p:sp>
        <p:nvSpPr>
          <p:cNvPr id="41" name="AutoShape 7">
            <a:extLst>
              <a:ext uri="{FF2B5EF4-FFF2-40B4-BE49-F238E27FC236}">
                <a16:creationId xmlns:a16="http://schemas.microsoft.com/office/drawing/2014/main" id="{638A2DA6-3B65-4525-B744-160E6DA3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12" y="3400534"/>
            <a:ext cx="792088" cy="21602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Turquia 2%</a:t>
            </a:r>
          </a:p>
        </p:txBody>
      </p:sp>
      <p:cxnSp>
        <p:nvCxnSpPr>
          <p:cNvPr id="42" name="Conector de seta reta 127">
            <a:extLst>
              <a:ext uri="{FF2B5EF4-FFF2-40B4-BE49-F238E27FC236}">
                <a16:creationId xmlns:a16="http://schemas.microsoft.com/office/drawing/2014/main" id="{3101C172-92DC-44A0-A6B8-A2D2329F566F}"/>
              </a:ext>
            </a:extLst>
          </p:cNvPr>
          <p:cNvCxnSpPr>
            <a:cxnSpLocks/>
          </p:cNvCxnSpPr>
          <p:nvPr/>
        </p:nvCxnSpPr>
        <p:spPr>
          <a:xfrm flipH="1">
            <a:off x="5148064" y="3472541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111">
            <a:extLst>
              <a:ext uri="{FF2B5EF4-FFF2-40B4-BE49-F238E27FC236}">
                <a16:creationId xmlns:a16="http://schemas.microsoft.com/office/drawing/2014/main" id="{68E8F899-C5FA-454B-8838-2D758C7932EA}"/>
              </a:ext>
            </a:extLst>
          </p:cNvPr>
          <p:cNvCxnSpPr>
            <a:cxnSpLocks/>
          </p:cNvCxnSpPr>
          <p:nvPr/>
        </p:nvCxnSpPr>
        <p:spPr>
          <a:xfrm>
            <a:off x="4205556" y="4905664"/>
            <a:ext cx="582468" cy="223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utoShape 7">
            <a:extLst>
              <a:ext uri="{FF2B5EF4-FFF2-40B4-BE49-F238E27FC236}">
                <a16:creationId xmlns:a16="http://schemas.microsoft.com/office/drawing/2014/main" id="{D5307429-1FB1-49E8-AB11-5D0A13E2C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792" y="4804498"/>
            <a:ext cx="739192" cy="1802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Angola 1%</a:t>
            </a:r>
          </a:p>
        </p:txBody>
      </p:sp>
      <p:cxnSp>
        <p:nvCxnSpPr>
          <p:cNvPr id="45" name="Conector de seta reta 139">
            <a:extLst>
              <a:ext uri="{FF2B5EF4-FFF2-40B4-BE49-F238E27FC236}">
                <a16:creationId xmlns:a16="http://schemas.microsoft.com/office/drawing/2014/main" id="{893809B9-313F-4FAE-A884-0A7784964CAA}"/>
              </a:ext>
            </a:extLst>
          </p:cNvPr>
          <p:cNvCxnSpPr>
            <a:cxnSpLocks/>
          </p:cNvCxnSpPr>
          <p:nvPr/>
        </p:nvCxnSpPr>
        <p:spPr>
          <a:xfrm flipV="1">
            <a:off x="1331640" y="4480654"/>
            <a:ext cx="792088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utoShape 7">
            <a:extLst>
              <a:ext uri="{FF2B5EF4-FFF2-40B4-BE49-F238E27FC236}">
                <a16:creationId xmlns:a16="http://schemas.microsoft.com/office/drawing/2014/main" id="{FB1FC316-E236-4D93-94CC-A4A6B6114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3472542"/>
            <a:ext cx="987659" cy="229716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</a:rPr>
              <a:t>México 6%</a:t>
            </a:r>
          </a:p>
        </p:txBody>
      </p:sp>
      <p:cxnSp>
        <p:nvCxnSpPr>
          <p:cNvPr id="47" name="Conector de seta reta 103">
            <a:extLst>
              <a:ext uri="{FF2B5EF4-FFF2-40B4-BE49-F238E27FC236}">
                <a16:creationId xmlns:a16="http://schemas.microsoft.com/office/drawing/2014/main" id="{96701BA5-231E-473F-9A5C-BD726FC6A53D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1095163" y="3587400"/>
            <a:ext cx="668525" cy="5332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14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73D2552-73FD-4634-9D1A-9F8651025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60"/>
          <a:stretch/>
        </p:blipFill>
        <p:spPr>
          <a:xfrm>
            <a:off x="0" y="-35980"/>
            <a:ext cx="9144000" cy="689398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F0FCCECF-3CE9-44B4-BD5E-4789D200D47D}"/>
              </a:ext>
            </a:extLst>
          </p:cNvPr>
          <p:cNvSpPr/>
          <p:nvPr/>
        </p:nvSpPr>
        <p:spPr>
          <a:xfrm>
            <a:off x="796548" y="2233303"/>
            <a:ext cx="7751298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AC7C7B2-D98A-41B9-A3F4-9C38C8840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85" y="2248276"/>
            <a:ext cx="1036244" cy="1036244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1AC8E49-67DB-45C8-86C6-B90D7050E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33" y="1856315"/>
            <a:ext cx="489361" cy="48936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0410860-76A7-4AB5-941D-FE592ED1C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426" y="1209942"/>
            <a:ext cx="48288" cy="4828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9180250-5D22-4568-9013-E3341F631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35" y="1377112"/>
            <a:ext cx="105437" cy="10543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373373C7-DBAF-4EA5-9D20-AEFF91FE8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14" y="1588205"/>
            <a:ext cx="181637" cy="18163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1B7FDA4-55C3-43B9-A2DD-CB1708D9D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8" y="2766483"/>
            <a:ext cx="2241941" cy="223544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A0733C1-1671-4488-85AF-E20308F95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49431" y="3984884"/>
            <a:ext cx="2555976" cy="2117144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8DCA8CD9-6452-4148-90DC-237B26F49F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76">
            <a:off x="3276205" y="2206346"/>
            <a:ext cx="1573464" cy="1303318"/>
          </a:xfrm>
          <a:prstGeom prst="rect">
            <a:avLst/>
          </a:prstGeom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D144219D-B36F-4427-83DE-78A21F916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057" y="897637"/>
            <a:ext cx="4327936" cy="10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3200" b="1" dirty="0">
                <a:solidFill>
                  <a:schemeClr val="bg2">
                    <a:lumMod val="50000"/>
                  </a:schemeClr>
                </a:solidFill>
                <a:latin typeface="Calibri Light corpo"/>
                <a:cs typeface="Times New Roman" pitchFamily="18" charset="0"/>
              </a:rPr>
              <a:t>ARROZ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sz="3200" b="1" dirty="0">
                <a:solidFill>
                  <a:srgbClr val="00B050"/>
                </a:solidFill>
                <a:latin typeface="Calibri Light corpo"/>
                <a:cs typeface="Times New Roman" pitchFamily="18" charset="0"/>
              </a:rPr>
              <a:t>Abastecimento e preços</a:t>
            </a:r>
          </a:p>
        </p:txBody>
      </p:sp>
      <p:pic>
        <p:nvPicPr>
          <p:cNvPr id="33" name="Imagem 32" descr="Uma imagem contendo grama, verde, frente, vista&#10;&#10;Descrição gerada automaticamente">
            <a:extLst>
              <a:ext uri="{FF2B5EF4-FFF2-40B4-BE49-F238E27FC236}">
                <a16:creationId xmlns:a16="http://schemas.microsoft.com/office/drawing/2014/main" id="{DCC4F08D-7157-414D-AAFE-775A546BD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54" y="2612572"/>
            <a:ext cx="2550845" cy="2410058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72154D3-AAAB-4BC9-855E-77E0B7AB7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86" y="3062514"/>
            <a:ext cx="1517125" cy="15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1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AF605B3-B9D0-4C6C-8E11-FC1D71AA8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98" y="238889"/>
            <a:ext cx="693799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/>
              <a:t>OFERTA E DEMANDA DE ARROZ NO BRASIL (MIL T CASCA)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D0B91388-28B9-47F0-87A7-7F683E70B5F1}"/>
              </a:ext>
            </a:extLst>
          </p:cNvPr>
          <p:cNvSpPr txBox="1"/>
          <p:nvPr/>
        </p:nvSpPr>
        <p:spPr>
          <a:xfrm>
            <a:off x="233793" y="5175013"/>
            <a:ext cx="87795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Ontem foi questionado o número da temporada 2020/21 (ano safra 2019/20).</a:t>
            </a:r>
          </a:p>
          <a:p>
            <a:pPr algn="just"/>
            <a:r>
              <a:rPr lang="pt-BR" sz="1600" b="1" dirty="0"/>
              <a:t>Na verdade o número 11,228 milhões de toneladas é do ano safra 2019/20, que consta no ano comercial 2020/21 (encerrado em fevereiro de 2021). No ano safra 2020/21 (ano comercial 2021/22 - atual) o numero é de 11,775milhões de toneladas.  Acima nossos números. </a:t>
            </a:r>
            <a:endParaRPr lang="pt-BR" sz="1600" dirty="0"/>
          </a:p>
        </p:txBody>
      </p:sp>
      <p:graphicFrame>
        <p:nvGraphicFramePr>
          <p:cNvPr id="161" name="Objeto 160">
            <a:extLst>
              <a:ext uri="{FF2B5EF4-FFF2-40B4-BE49-F238E27FC236}">
                <a16:creationId xmlns:a16="http://schemas.microsoft.com/office/drawing/2014/main" id="{A57532A3-66E2-469C-A028-DEE8AD6C51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924641"/>
              </p:ext>
            </p:extLst>
          </p:nvPr>
        </p:nvGraphicFramePr>
        <p:xfrm>
          <a:off x="506730" y="660005"/>
          <a:ext cx="8346909" cy="44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496325" imgH="4543453" progId="Excel.Sheet.12">
                  <p:embed/>
                </p:oleObj>
              </mc:Choice>
              <mc:Fallback>
                <p:oleObj name="Worksheet" r:id="rId2" imgW="8496325" imgH="45434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6730" y="660005"/>
                        <a:ext cx="8346909" cy="4463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9930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AF605B3-B9D0-4C6C-8E11-FC1D71AA8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98" y="238889"/>
            <a:ext cx="693799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/>
              <a:t>OFERTA E DEMANDA DE ARROZ NO BRASIL (MIL T CASCA)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35591B0-D68A-44B1-97B0-E1FDCF077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842253"/>
            <a:ext cx="916138" cy="35877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(Mar/Fev)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6E3D95C-3DED-4204-B944-A67171E9C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280715"/>
            <a:ext cx="916138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Est. Inicial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A743B201-D6DA-43A5-B564-B52C516C0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688800"/>
            <a:ext cx="916138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Produção 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38F47BB1-209C-4E18-9924-D4B818BA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049733"/>
            <a:ext cx="916138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Importação</a:t>
            </a: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53DA2F7A-9FE2-4A0B-8E88-8285E13D4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579981"/>
            <a:ext cx="916138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Exportação </a:t>
            </a:r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83463016-75C9-44FD-B318-E5CD6A8FD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002054"/>
            <a:ext cx="916138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Demanda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E0DECEB8-A2CB-467B-9A8F-AB4647E1F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784307"/>
            <a:ext cx="947513" cy="28389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Est.  Final</a:t>
            </a: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74BC88BF-2A62-4BB6-B0CB-4D1CEF431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11/12</a:t>
            </a:r>
          </a:p>
        </p:txBody>
      </p:sp>
      <p:sp>
        <p:nvSpPr>
          <p:cNvPr id="11" name="AutoShape 35">
            <a:extLst>
              <a:ext uri="{FF2B5EF4-FFF2-40B4-BE49-F238E27FC236}">
                <a16:creationId xmlns:a16="http://schemas.microsoft.com/office/drawing/2014/main" id="{9A51F280-B968-41BB-87C0-6B5B25CB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2.065</a:t>
            </a:r>
          </a:p>
        </p:txBody>
      </p:sp>
      <p:sp>
        <p:nvSpPr>
          <p:cNvPr id="12" name="AutoShape 36">
            <a:extLst>
              <a:ext uri="{FF2B5EF4-FFF2-40B4-BE49-F238E27FC236}">
                <a16:creationId xmlns:a16="http://schemas.microsoft.com/office/drawing/2014/main" id="{0D26D7A7-2942-4966-8CA9-2145BDC3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13.613</a:t>
            </a:r>
          </a:p>
        </p:txBody>
      </p:sp>
      <p:sp>
        <p:nvSpPr>
          <p:cNvPr id="13" name="AutoShape 38">
            <a:extLst>
              <a:ext uri="{FF2B5EF4-FFF2-40B4-BE49-F238E27FC236}">
                <a16:creationId xmlns:a16="http://schemas.microsoft.com/office/drawing/2014/main" id="{20A182BC-A437-4D72-BB9E-9B8D318C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855</a:t>
            </a:r>
          </a:p>
        </p:txBody>
      </p:sp>
      <p:sp>
        <p:nvSpPr>
          <p:cNvPr id="14" name="AutoShape 40">
            <a:extLst>
              <a:ext uri="{FF2B5EF4-FFF2-40B4-BE49-F238E27FC236}">
                <a16:creationId xmlns:a16="http://schemas.microsoft.com/office/drawing/2014/main" id="{2EA70E48-F317-4463-BCBC-6CCD586AF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2.083</a:t>
            </a: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id="{D4AAD8D3-FB29-4F7F-BD51-DC350727C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4002054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14.318</a:t>
            </a:r>
          </a:p>
        </p:txBody>
      </p:sp>
      <p:sp>
        <p:nvSpPr>
          <p:cNvPr id="16" name="AutoShape 42">
            <a:extLst>
              <a:ext uri="{FF2B5EF4-FFF2-40B4-BE49-F238E27FC236}">
                <a16:creationId xmlns:a16="http://schemas.microsoft.com/office/drawing/2014/main" id="{DC5E18DC-AC47-4F21-81CF-A2C310647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2.214</a:t>
            </a:r>
          </a:p>
        </p:txBody>
      </p:sp>
      <p:sp>
        <p:nvSpPr>
          <p:cNvPr id="17" name="AutoShape 44">
            <a:extLst>
              <a:ext uri="{FF2B5EF4-FFF2-40B4-BE49-F238E27FC236}">
                <a16:creationId xmlns:a16="http://schemas.microsoft.com/office/drawing/2014/main" id="{C661CD93-DA52-4153-B731-7230137EB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13/14</a:t>
            </a:r>
          </a:p>
        </p:txBody>
      </p:sp>
      <p:sp>
        <p:nvSpPr>
          <p:cNvPr id="18" name="AutoShape 45">
            <a:extLst>
              <a:ext uri="{FF2B5EF4-FFF2-40B4-BE49-F238E27FC236}">
                <a16:creationId xmlns:a16="http://schemas.microsoft.com/office/drawing/2014/main" id="{9ED4366A-6D74-4EE1-88A1-0FFBC3421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1.848</a:t>
            </a:r>
          </a:p>
        </p:txBody>
      </p:sp>
      <p:sp>
        <p:nvSpPr>
          <p:cNvPr id="19" name="AutoShape 46">
            <a:extLst>
              <a:ext uri="{FF2B5EF4-FFF2-40B4-BE49-F238E27FC236}">
                <a16:creationId xmlns:a16="http://schemas.microsoft.com/office/drawing/2014/main" id="{CBF91C8E-FAC1-4FB7-A729-8B78F28AA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11.750</a:t>
            </a:r>
          </a:p>
        </p:txBody>
      </p:sp>
      <p:sp>
        <p:nvSpPr>
          <p:cNvPr id="20" name="AutoShape 48">
            <a:extLst>
              <a:ext uri="{FF2B5EF4-FFF2-40B4-BE49-F238E27FC236}">
                <a16:creationId xmlns:a16="http://schemas.microsoft.com/office/drawing/2014/main" id="{0EC372F7-2CB9-4BBE-9DC2-C13F52FCA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1.014</a:t>
            </a:r>
          </a:p>
        </p:txBody>
      </p:sp>
      <p:sp>
        <p:nvSpPr>
          <p:cNvPr id="21" name="AutoShape 50">
            <a:extLst>
              <a:ext uri="{FF2B5EF4-FFF2-40B4-BE49-F238E27FC236}">
                <a16:creationId xmlns:a16="http://schemas.microsoft.com/office/drawing/2014/main" id="{03B9A25E-1EB5-4C4D-AA2F-BFED14B33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1.175</a:t>
            </a:r>
          </a:p>
        </p:txBody>
      </p:sp>
      <p:sp>
        <p:nvSpPr>
          <p:cNvPr id="22" name="AutoShape 51">
            <a:extLst>
              <a:ext uri="{FF2B5EF4-FFF2-40B4-BE49-F238E27FC236}">
                <a16:creationId xmlns:a16="http://schemas.microsoft.com/office/drawing/2014/main" id="{77FF8DB9-61C1-46C6-B6E9-8668FD3ED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4002054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12.795</a:t>
            </a:r>
          </a:p>
        </p:txBody>
      </p:sp>
      <p:sp>
        <p:nvSpPr>
          <p:cNvPr id="23" name="AutoShape 52">
            <a:extLst>
              <a:ext uri="{FF2B5EF4-FFF2-40B4-BE49-F238E27FC236}">
                <a16:creationId xmlns:a16="http://schemas.microsoft.com/office/drawing/2014/main" id="{1D8185BC-FA67-4803-A1F4-CD7A91118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1.817</a:t>
            </a:r>
          </a:p>
        </p:txBody>
      </p:sp>
      <p:sp>
        <p:nvSpPr>
          <p:cNvPr id="24" name="AutoShape 67">
            <a:extLst>
              <a:ext uri="{FF2B5EF4-FFF2-40B4-BE49-F238E27FC236}">
                <a16:creationId xmlns:a16="http://schemas.microsoft.com/office/drawing/2014/main" id="{2E53F761-8F94-447E-B010-AE791E543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129853"/>
            <a:ext cx="916138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Consumo</a:t>
            </a:r>
          </a:p>
        </p:txBody>
      </p:sp>
      <p:sp>
        <p:nvSpPr>
          <p:cNvPr id="25" name="AutoShape 70">
            <a:extLst>
              <a:ext uri="{FF2B5EF4-FFF2-40B4-BE49-F238E27FC236}">
                <a16:creationId xmlns:a16="http://schemas.microsoft.com/office/drawing/2014/main" id="{AC637478-C201-4563-ACA7-14F774058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12.235</a:t>
            </a:r>
          </a:p>
        </p:txBody>
      </p:sp>
      <p:sp>
        <p:nvSpPr>
          <p:cNvPr id="26" name="AutoShape 71">
            <a:extLst>
              <a:ext uri="{FF2B5EF4-FFF2-40B4-BE49-F238E27FC236}">
                <a16:creationId xmlns:a16="http://schemas.microsoft.com/office/drawing/2014/main" id="{E2A6E3D4-4AE1-45A7-8124-84856DE7D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11.620</a:t>
            </a:r>
          </a:p>
        </p:txBody>
      </p:sp>
      <p:sp>
        <p:nvSpPr>
          <p:cNvPr id="27" name="AutoShape 50">
            <a:extLst>
              <a:ext uri="{FF2B5EF4-FFF2-40B4-BE49-F238E27FC236}">
                <a16:creationId xmlns:a16="http://schemas.microsoft.com/office/drawing/2014/main" id="{E78E2C90-AC1B-4B54-9D05-E0A71E0F7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1.489</a:t>
            </a:r>
          </a:p>
        </p:txBody>
      </p:sp>
      <p:sp>
        <p:nvSpPr>
          <p:cNvPr id="28" name="AutoShape 51">
            <a:extLst>
              <a:ext uri="{FF2B5EF4-FFF2-40B4-BE49-F238E27FC236}">
                <a16:creationId xmlns:a16="http://schemas.microsoft.com/office/drawing/2014/main" id="{8E86EA76-170C-439C-90D2-8D51FE43C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4022004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13.139</a:t>
            </a:r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07FC5902-B6F4-464A-9053-7CB61928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459482"/>
            <a:ext cx="916138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Oferta Total</a:t>
            </a:r>
          </a:p>
        </p:txBody>
      </p:sp>
      <p:sp>
        <p:nvSpPr>
          <p:cNvPr id="30" name="AutoShape 38">
            <a:extLst>
              <a:ext uri="{FF2B5EF4-FFF2-40B4-BE49-F238E27FC236}">
                <a16:creationId xmlns:a16="http://schemas.microsoft.com/office/drawing/2014/main" id="{4A36CD52-0B4B-4278-9D4C-C27CEF01A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16.532</a:t>
            </a:r>
          </a:p>
        </p:txBody>
      </p:sp>
      <p:sp>
        <p:nvSpPr>
          <p:cNvPr id="31" name="AutoShape 48">
            <a:extLst>
              <a:ext uri="{FF2B5EF4-FFF2-40B4-BE49-F238E27FC236}">
                <a16:creationId xmlns:a16="http://schemas.microsoft.com/office/drawing/2014/main" id="{D70FE3D7-1BA1-45AE-B8B8-9A4368A02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14.613</a:t>
            </a:r>
          </a:p>
        </p:txBody>
      </p:sp>
      <p:sp>
        <p:nvSpPr>
          <p:cNvPr id="32" name="AutoShape 44">
            <a:extLst>
              <a:ext uri="{FF2B5EF4-FFF2-40B4-BE49-F238E27FC236}">
                <a16:creationId xmlns:a16="http://schemas.microsoft.com/office/drawing/2014/main" id="{8577D112-37B7-4076-B9F8-015846C32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14/15</a:t>
            </a:r>
          </a:p>
        </p:txBody>
      </p:sp>
      <p:sp>
        <p:nvSpPr>
          <p:cNvPr id="33" name="AutoShape 45">
            <a:extLst>
              <a:ext uri="{FF2B5EF4-FFF2-40B4-BE49-F238E27FC236}">
                <a16:creationId xmlns:a16="http://schemas.microsoft.com/office/drawing/2014/main" id="{A9ED6BE2-5A26-4A0B-8E25-BA9604C49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1.817</a:t>
            </a:r>
          </a:p>
        </p:txBody>
      </p:sp>
      <p:sp>
        <p:nvSpPr>
          <p:cNvPr id="34" name="AutoShape 46">
            <a:extLst>
              <a:ext uri="{FF2B5EF4-FFF2-40B4-BE49-F238E27FC236}">
                <a16:creationId xmlns:a16="http://schemas.microsoft.com/office/drawing/2014/main" id="{3ED37AB8-7CAB-4BE0-88FC-D68B44C10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12.150</a:t>
            </a:r>
          </a:p>
        </p:txBody>
      </p:sp>
      <p:sp>
        <p:nvSpPr>
          <p:cNvPr id="35" name="AutoShape 48">
            <a:extLst>
              <a:ext uri="{FF2B5EF4-FFF2-40B4-BE49-F238E27FC236}">
                <a16:creationId xmlns:a16="http://schemas.microsoft.com/office/drawing/2014/main" id="{402F2FA5-1A9E-416D-9C91-539AA36F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838</a:t>
            </a:r>
          </a:p>
        </p:txBody>
      </p:sp>
      <p:sp>
        <p:nvSpPr>
          <p:cNvPr id="36" name="AutoShape 50">
            <a:extLst>
              <a:ext uri="{FF2B5EF4-FFF2-40B4-BE49-F238E27FC236}">
                <a16:creationId xmlns:a16="http://schemas.microsoft.com/office/drawing/2014/main" id="{3B2AACBB-CC5A-429A-B353-AAF7E837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1.189</a:t>
            </a:r>
          </a:p>
        </p:txBody>
      </p:sp>
      <p:sp>
        <p:nvSpPr>
          <p:cNvPr id="37" name="AutoShape 51">
            <a:extLst>
              <a:ext uri="{FF2B5EF4-FFF2-40B4-BE49-F238E27FC236}">
                <a16:creationId xmlns:a16="http://schemas.microsoft.com/office/drawing/2014/main" id="{30A0E288-E5B9-4684-BE50-3E277775C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4002054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13.039</a:t>
            </a:r>
          </a:p>
        </p:txBody>
      </p:sp>
      <p:sp>
        <p:nvSpPr>
          <p:cNvPr id="38" name="AutoShape 52">
            <a:extLst>
              <a:ext uri="{FF2B5EF4-FFF2-40B4-BE49-F238E27FC236}">
                <a16:creationId xmlns:a16="http://schemas.microsoft.com/office/drawing/2014/main" id="{E2C4BFC0-ADA8-4E4E-878F-AEB2A5F31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1.766</a:t>
            </a:r>
          </a:p>
        </p:txBody>
      </p:sp>
      <p:sp>
        <p:nvSpPr>
          <p:cNvPr id="39" name="AutoShape 71">
            <a:extLst>
              <a:ext uri="{FF2B5EF4-FFF2-40B4-BE49-F238E27FC236}">
                <a16:creationId xmlns:a16="http://schemas.microsoft.com/office/drawing/2014/main" id="{71FB4F13-8D5B-4528-A062-D00B34D15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11.850</a:t>
            </a:r>
          </a:p>
        </p:txBody>
      </p:sp>
      <p:sp>
        <p:nvSpPr>
          <p:cNvPr id="40" name="AutoShape 48">
            <a:extLst>
              <a:ext uri="{FF2B5EF4-FFF2-40B4-BE49-F238E27FC236}">
                <a16:creationId xmlns:a16="http://schemas.microsoft.com/office/drawing/2014/main" id="{0E94A7EF-62B8-4FA5-9B39-115056AA4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14.805</a:t>
            </a:r>
          </a:p>
        </p:txBody>
      </p:sp>
      <p:sp>
        <p:nvSpPr>
          <p:cNvPr id="41" name="AutoShape 44">
            <a:extLst>
              <a:ext uri="{FF2B5EF4-FFF2-40B4-BE49-F238E27FC236}">
                <a16:creationId xmlns:a16="http://schemas.microsoft.com/office/drawing/2014/main" id="{B94A7AFD-4F5E-49BB-8B38-97B91E85B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15/16</a:t>
            </a:r>
          </a:p>
        </p:txBody>
      </p:sp>
      <p:sp>
        <p:nvSpPr>
          <p:cNvPr id="42" name="AutoShape 45">
            <a:extLst>
              <a:ext uri="{FF2B5EF4-FFF2-40B4-BE49-F238E27FC236}">
                <a16:creationId xmlns:a16="http://schemas.microsoft.com/office/drawing/2014/main" id="{C770554D-1C12-4A0D-B050-50E875E70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1.766</a:t>
            </a:r>
          </a:p>
        </p:txBody>
      </p:sp>
      <p:sp>
        <p:nvSpPr>
          <p:cNvPr id="43" name="AutoShape 46">
            <a:extLst>
              <a:ext uri="{FF2B5EF4-FFF2-40B4-BE49-F238E27FC236}">
                <a16:creationId xmlns:a16="http://schemas.microsoft.com/office/drawing/2014/main" id="{CF38D3E2-3A9D-4340-AAD3-E092A31CE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12.450</a:t>
            </a:r>
          </a:p>
        </p:txBody>
      </p:sp>
      <p:sp>
        <p:nvSpPr>
          <p:cNvPr id="44" name="AutoShape 48">
            <a:extLst>
              <a:ext uri="{FF2B5EF4-FFF2-40B4-BE49-F238E27FC236}">
                <a16:creationId xmlns:a16="http://schemas.microsoft.com/office/drawing/2014/main" id="{B1CABC61-E53A-4EE2-A8A6-1CAB50462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517</a:t>
            </a:r>
          </a:p>
        </p:txBody>
      </p:sp>
      <p:sp>
        <p:nvSpPr>
          <p:cNvPr id="45" name="AutoShape 50">
            <a:extLst>
              <a:ext uri="{FF2B5EF4-FFF2-40B4-BE49-F238E27FC236}">
                <a16:creationId xmlns:a16="http://schemas.microsoft.com/office/drawing/2014/main" id="{78EAE9FE-7A5C-46F0-8CFE-07B50F91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1.371</a:t>
            </a:r>
          </a:p>
        </p:txBody>
      </p:sp>
      <p:sp>
        <p:nvSpPr>
          <p:cNvPr id="46" name="AutoShape 51">
            <a:extLst>
              <a:ext uri="{FF2B5EF4-FFF2-40B4-BE49-F238E27FC236}">
                <a16:creationId xmlns:a16="http://schemas.microsoft.com/office/drawing/2014/main" id="{771CA203-BF31-44D5-BCAA-CA4F8795D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4002054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12.971</a:t>
            </a:r>
          </a:p>
        </p:txBody>
      </p:sp>
      <p:sp>
        <p:nvSpPr>
          <p:cNvPr id="47" name="AutoShape 52">
            <a:extLst>
              <a:ext uri="{FF2B5EF4-FFF2-40B4-BE49-F238E27FC236}">
                <a16:creationId xmlns:a16="http://schemas.microsoft.com/office/drawing/2014/main" id="{6845B970-859E-48C1-82E5-413D32B28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1.762</a:t>
            </a:r>
          </a:p>
        </p:txBody>
      </p:sp>
      <p:sp>
        <p:nvSpPr>
          <p:cNvPr id="48" name="AutoShape 71">
            <a:extLst>
              <a:ext uri="{FF2B5EF4-FFF2-40B4-BE49-F238E27FC236}">
                <a16:creationId xmlns:a16="http://schemas.microsoft.com/office/drawing/2014/main" id="{523E7BD6-D9C6-43E5-8ED8-33D35AE08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11.600</a:t>
            </a: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DBED326A-2F1A-4027-BF98-56983AA32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14.733</a:t>
            </a: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D85080F7-E272-4168-95F8-65E69E64A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609835"/>
            <a:ext cx="958620" cy="268578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RS R$/sc</a:t>
            </a:r>
          </a:p>
        </p:txBody>
      </p:sp>
      <p:sp>
        <p:nvSpPr>
          <p:cNvPr id="51" name="AutoShape 42">
            <a:extLst>
              <a:ext uri="{FF2B5EF4-FFF2-40B4-BE49-F238E27FC236}">
                <a16:creationId xmlns:a16="http://schemas.microsoft.com/office/drawing/2014/main" id="{3641EB89-2CD8-4C6A-8004-19A87A9AA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52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23,32</a:t>
            </a:r>
          </a:p>
        </p:txBody>
      </p:sp>
      <p:sp>
        <p:nvSpPr>
          <p:cNvPr id="52" name="AutoShape 52">
            <a:extLst>
              <a:ext uri="{FF2B5EF4-FFF2-40B4-BE49-F238E27FC236}">
                <a16:creationId xmlns:a16="http://schemas.microsoft.com/office/drawing/2014/main" id="{99318742-F312-40FE-8E0E-FAAC95506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15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34,54</a:t>
            </a: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61199A80-428D-4060-BEA4-A5050A54B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33,09</a:t>
            </a:r>
          </a:p>
        </p:txBody>
      </p:sp>
      <p:sp>
        <p:nvSpPr>
          <p:cNvPr id="54" name="AutoShape 52">
            <a:extLst>
              <a:ext uri="{FF2B5EF4-FFF2-40B4-BE49-F238E27FC236}">
                <a16:creationId xmlns:a16="http://schemas.microsoft.com/office/drawing/2014/main" id="{D8B6D4E6-1EAC-4EAF-AE99-5713FAB64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095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36,83</a:t>
            </a:r>
          </a:p>
        </p:txBody>
      </p:sp>
      <p:sp>
        <p:nvSpPr>
          <p:cNvPr id="55" name="AutoShape 52">
            <a:extLst>
              <a:ext uri="{FF2B5EF4-FFF2-40B4-BE49-F238E27FC236}">
                <a16:creationId xmlns:a16="http://schemas.microsoft.com/office/drawing/2014/main" id="{09B3FC92-BE46-41C8-8579-8B3A329E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478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37,69</a:t>
            </a:r>
          </a:p>
        </p:txBody>
      </p:sp>
      <p:sp>
        <p:nvSpPr>
          <p:cNvPr id="56" name="AutoShape 61">
            <a:extLst>
              <a:ext uri="{FF2B5EF4-FFF2-40B4-BE49-F238E27FC236}">
                <a16:creationId xmlns:a16="http://schemas.microsoft.com/office/drawing/2014/main" id="{521226F1-DBF2-45BE-AC59-90DF2D4D8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123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-10%</a:t>
            </a:r>
          </a:p>
        </p:txBody>
      </p:sp>
      <p:sp>
        <p:nvSpPr>
          <p:cNvPr id="57" name="AutoShape 61">
            <a:extLst>
              <a:ext uri="{FF2B5EF4-FFF2-40B4-BE49-F238E27FC236}">
                <a16:creationId xmlns:a16="http://schemas.microsoft.com/office/drawing/2014/main" id="{163ADBD4-92A7-4FB8-A722-B122AC7A7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311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33CC"/>
                </a:solidFill>
              </a:rPr>
              <a:t>+42%</a:t>
            </a:r>
          </a:p>
        </p:txBody>
      </p:sp>
      <p:sp>
        <p:nvSpPr>
          <p:cNvPr id="58" name="AutoShape 61">
            <a:extLst>
              <a:ext uri="{FF2B5EF4-FFF2-40B4-BE49-F238E27FC236}">
                <a16:creationId xmlns:a16="http://schemas.microsoft.com/office/drawing/2014/main" id="{217D29A1-8D44-46C5-97F6-217E44875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586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1016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33CC"/>
                </a:solidFill>
              </a:rPr>
              <a:t>+4%</a:t>
            </a:r>
          </a:p>
        </p:txBody>
      </p:sp>
      <p:sp>
        <p:nvSpPr>
          <p:cNvPr id="59" name="AutoShape 61">
            <a:extLst>
              <a:ext uri="{FF2B5EF4-FFF2-40B4-BE49-F238E27FC236}">
                <a16:creationId xmlns:a16="http://schemas.microsoft.com/office/drawing/2014/main" id="{67273828-B84A-4FBB-B94D-B10B0A38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6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33CC"/>
                </a:solidFill>
              </a:rPr>
              <a:t>+7%</a:t>
            </a:r>
          </a:p>
        </p:txBody>
      </p:sp>
      <p:sp>
        <p:nvSpPr>
          <p:cNvPr id="60" name="AutoShape 61">
            <a:extLst>
              <a:ext uri="{FF2B5EF4-FFF2-40B4-BE49-F238E27FC236}">
                <a16:creationId xmlns:a16="http://schemas.microsoft.com/office/drawing/2014/main" id="{7962F170-D6A3-480C-BB39-AE8E7E8B2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049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0099"/>
                </a:solidFill>
              </a:rPr>
              <a:t>+2%</a:t>
            </a:r>
          </a:p>
        </p:txBody>
      </p:sp>
      <p:sp>
        <p:nvSpPr>
          <p:cNvPr id="61" name="AutoShape 61">
            <a:extLst>
              <a:ext uri="{FF2B5EF4-FFF2-40B4-BE49-F238E27FC236}">
                <a16:creationId xmlns:a16="http://schemas.microsoft.com/office/drawing/2014/main" id="{611AF1F7-F677-418B-A12B-5230DFAFB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123" y="5112950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33CC"/>
                </a:solidFill>
              </a:rPr>
              <a:t>+150</a:t>
            </a: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1470EA38-CD7E-4A6C-8F2D-14121E459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311" y="5112950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-366</a:t>
            </a:r>
          </a:p>
        </p:txBody>
      </p:sp>
      <p:sp>
        <p:nvSpPr>
          <p:cNvPr id="63" name="AutoShape 61">
            <a:extLst>
              <a:ext uri="{FF2B5EF4-FFF2-40B4-BE49-F238E27FC236}">
                <a16:creationId xmlns:a16="http://schemas.microsoft.com/office/drawing/2014/main" id="{8942634D-7BA4-48D0-9D44-21714078E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586" y="5112950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-31</a:t>
            </a:r>
          </a:p>
        </p:txBody>
      </p:sp>
      <p:sp>
        <p:nvSpPr>
          <p:cNvPr id="64" name="AutoShape 61">
            <a:extLst>
              <a:ext uri="{FF2B5EF4-FFF2-40B4-BE49-F238E27FC236}">
                <a16:creationId xmlns:a16="http://schemas.microsoft.com/office/drawing/2014/main" id="{FB8DEFB4-D8C8-4500-91C9-298735198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6" y="5112950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-51</a:t>
            </a:r>
          </a:p>
        </p:txBody>
      </p:sp>
      <p:sp>
        <p:nvSpPr>
          <p:cNvPr id="65" name="AutoShape 44">
            <a:extLst>
              <a:ext uri="{FF2B5EF4-FFF2-40B4-BE49-F238E27FC236}">
                <a16:creationId xmlns:a16="http://schemas.microsoft.com/office/drawing/2014/main" id="{F90808EB-5F12-42B9-8B75-5FA725565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16/17</a:t>
            </a:r>
          </a:p>
        </p:txBody>
      </p:sp>
      <p:sp>
        <p:nvSpPr>
          <p:cNvPr id="66" name="AutoShape 45">
            <a:extLst>
              <a:ext uri="{FF2B5EF4-FFF2-40B4-BE49-F238E27FC236}">
                <a16:creationId xmlns:a16="http://schemas.microsoft.com/office/drawing/2014/main" id="{7E463B6C-9F0C-4489-ADB5-F2B98AB65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1.762</a:t>
            </a:r>
          </a:p>
        </p:txBody>
      </p:sp>
      <p:sp>
        <p:nvSpPr>
          <p:cNvPr id="67" name="AutoShape 46">
            <a:extLst>
              <a:ext uri="{FF2B5EF4-FFF2-40B4-BE49-F238E27FC236}">
                <a16:creationId xmlns:a16="http://schemas.microsoft.com/office/drawing/2014/main" id="{0268DE8A-91E3-4920-8D2C-7A89EF0CC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10.535</a:t>
            </a:r>
          </a:p>
        </p:txBody>
      </p:sp>
      <p:sp>
        <p:nvSpPr>
          <p:cNvPr id="68" name="AutoShape 48">
            <a:extLst>
              <a:ext uri="{FF2B5EF4-FFF2-40B4-BE49-F238E27FC236}">
                <a16:creationId xmlns:a16="http://schemas.microsoft.com/office/drawing/2014/main" id="{B9798B08-0717-4F1A-A296-1C933D5E9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1.221</a:t>
            </a:r>
          </a:p>
        </p:txBody>
      </p:sp>
      <p:sp>
        <p:nvSpPr>
          <p:cNvPr id="69" name="AutoShape 50">
            <a:extLst>
              <a:ext uri="{FF2B5EF4-FFF2-40B4-BE49-F238E27FC236}">
                <a16:creationId xmlns:a16="http://schemas.microsoft.com/office/drawing/2014/main" id="{65A68CAC-E4E5-4E4E-8A33-F71C1CAAD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895</a:t>
            </a:r>
          </a:p>
        </p:txBody>
      </p:sp>
      <p:sp>
        <p:nvSpPr>
          <p:cNvPr id="70" name="AutoShape 51">
            <a:extLst>
              <a:ext uri="{FF2B5EF4-FFF2-40B4-BE49-F238E27FC236}">
                <a16:creationId xmlns:a16="http://schemas.microsoft.com/office/drawing/2014/main" id="{4C008D30-F78D-4D5B-AE31-E55265A6A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4002054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12.545</a:t>
            </a:r>
          </a:p>
        </p:txBody>
      </p:sp>
      <p:sp>
        <p:nvSpPr>
          <p:cNvPr id="71" name="AutoShape 52">
            <a:extLst>
              <a:ext uri="{FF2B5EF4-FFF2-40B4-BE49-F238E27FC236}">
                <a16:creationId xmlns:a16="http://schemas.microsoft.com/office/drawing/2014/main" id="{943A7744-FFB5-4E0E-B87F-9E82DC690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973</a:t>
            </a: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A78463FD-5207-47A1-9F4B-25288253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11.650</a:t>
            </a:r>
          </a:p>
        </p:txBody>
      </p:sp>
      <p:sp>
        <p:nvSpPr>
          <p:cNvPr id="73" name="AutoShape 48">
            <a:extLst>
              <a:ext uri="{FF2B5EF4-FFF2-40B4-BE49-F238E27FC236}">
                <a16:creationId xmlns:a16="http://schemas.microsoft.com/office/drawing/2014/main" id="{4D24E200-4BC5-4FB6-81D5-ACDAFA497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13.518</a:t>
            </a:r>
          </a:p>
        </p:txBody>
      </p:sp>
      <p:sp>
        <p:nvSpPr>
          <p:cNvPr id="74" name="AutoShape 61">
            <a:extLst>
              <a:ext uri="{FF2B5EF4-FFF2-40B4-BE49-F238E27FC236}">
                <a16:creationId xmlns:a16="http://schemas.microsoft.com/office/drawing/2014/main" id="{92F1CFF2-1635-4527-9F1F-4277F824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049" y="5112950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75" name="AutoShape 61">
            <a:extLst>
              <a:ext uri="{FF2B5EF4-FFF2-40B4-BE49-F238E27FC236}">
                <a16:creationId xmlns:a16="http://schemas.microsoft.com/office/drawing/2014/main" id="{8B61553A-5DB8-4912-AD2B-C34304B9C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691" y="5112950"/>
            <a:ext cx="591016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-789</a:t>
            </a:r>
          </a:p>
        </p:txBody>
      </p:sp>
      <p:sp>
        <p:nvSpPr>
          <p:cNvPr id="76" name="AutoShape 44">
            <a:extLst>
              <a:ext uri="{FF2B5EF4-FFF2-40B4-BE49-F238E27FC236}">
                <a16:creationId xmlns:a16="http://schemas.microsoft.com/office/drawing/2014/main" id="{C317A5F3-1AC8-4DF4-AE7A-C2CD2F3F1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12/13</a:t>
            </a:r>
          </a:p>
        </p:txBody>
      </p:sp>
      <p:sp>
        <p:nvSpPr>
          <p:cNvPr id="77" name="AutoShape 45">
            <a:extLst>
              <a:ext uri="{FF2B5EF4-FFF2-40B4-BE49-F238E27FC236}">
                <a16:creationId xmlns:a16="http://schemas.microsoft.com/office/drawing/2014/main" id="{0F9C8086-0962-4F23-A816-5B93F0D32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2.214</a:t>
            </a:r>
          </a:p>
        </p:txBody>
      </p:sp>
      <p:sp>
        <p:nvSpPr>
          <p:cNvPr id="78" name="AutoShape 46">
            <a:extLst>
              <a:ext uri="{FF2B5EF4-FFF2-40B4-BE49-F238E27FC236}">
                <a16:creationId xmlns:a16="http://schemas.microsoft.com/office/drawing/2014/main" id="{D0D46299-0444-46F9-9610-55DBA1201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11.600</a:t>
            </a:r>
          </a:p>
        </p:txBody>
      </p:sp>
      <p:sp>
        <p:nvSpPr>
          <p:cNvPr id="79" name="AutoShape 48">
            <a:extLst>
              <a:ext uri="{FF2B5EF4-FFF2-40B4-BE49-F238E27FC236}">
                <a16:creationId xmlns:a16="http://schemas.microsoft.com/office/drawing/2014/main" id="{4612D30B-7CDD-4B18-BAC3-75AF6DE88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1.173</a:t>
            </a:r>
          </a:p>
        </p:txBody>
      </p:sp>
      <p:sp>
        <p:nvSpPr>
          <p:cNvPr id="80" name="AutoShape 52">
            <a:extLst>
              <a:ext uri="{FF2B5EF4-FFF2-40B4-BE49-F238E27FC236}">
                <a16:creationId xmlns:a16="http://schemas.microsoft.com/office/drawing/2014/main" id="{C2C4BAF1-6FA5-4B26-8CC7-43B9F4940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1.848</a:t>
            </a:r>
          </a:p>
        </p:txBody>
      </p:sp>
      <p:sp>
        <p:nvSpPr>
          <p:cNvPr id="81" name="AutoShape 71">
            <a:extLst>
              <a:ext uri="{FF2B5EF4-FFF2-40B4-BE49-F238E27FC236}">
                <a16:creationId xmlns:a16="http://schemas.microsoft.com/office/drawing/2014/main" id="{E4A4801D-D3FC-4FD7-9414-5EBE37DC3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11.650</a:t>
            </a:r>
          </a:p>
        </p:txBody>
      </p:sp>
      <p:sp>
        <p:nvSpPr>
          <p:cNvPr id="82" name="AutoShape 48">
            <a:extLst>
              <a:ext uri="{FF2B5EF4-FFF2-40B4-BE49-F238E27FC236}">
                <a16:creationId xmlns:a16="http://schemas.microsoft.com/office/drawing/2014/main" id="{FD80C85D-7639-4817-9FE8-5540987C4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740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14.987</a:t>
            </a:r>
          </a:p>
        </p:txBody>
      </p:sp>
      <p:sp>
        <p:nvSpPr>
          <p:cNvPr id="83" name="AutoShape 44">
            <a:extLst>
              <a:ext uri="{FF2B5EF4-FFF2-40B4-BE49-F238E27FC236}">
                <a16:creationId xmlns:a16="http://schemas.microsoft.com/office/drawing/2014/main" id="{5372A095-C747-4C6B-98FF-30CD098EB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17/18</a:t>
            </a:r>
          </a:p>
        </p:txBody>
      </p:sp>
      <p:sp>
        <p:nvSpPr>
          <p:cNvPr id="84" name="AutoShape 45">
            <a:extLst>
              <a:ext uri="{FF2B5EF4-FFF2-40B4-BE49-F238E27FC236}">
                <a16:creationId xmlns:a16="http://schemas.microsoft.com/office/drawing/2014/main" id="{3C8F05F8-F7CD-478A-94C6-F6CE879E7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973</a:t>
            </a:r>
          </a:p>
        </p:txBody>
      </p:sp>
      <p:sp>
        <p:nvSpPr>
          <p:cNvPr id="85" name="AutoShape 46">
            <a:extLst>
              <a:ext uri="{FF2B5EF4-FFF2-40B4-BE49-F238E27FC236}">
                <a16:creationId xmlns:a16="http://schemas.microsoft.com/office/drawing/2014/main" id="{77E3050C-FEA1-43E1-964B-F9A8685CE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12.250</a:t>
            </a:r>
          </a:p>
        </p:txBody>
      </p:sp>
      <p:sp>
        <p:nvSpPr>
          <p:cNvPr id="86" name="AutoShape 48">
            <a:extLst>
              <a:ext uri="{FF2B5EF4-FFF2-40B4-BE49-F238E27FC236}">
                <a16:creationId xmlns:a16="http://schemas.microsoft.com/office/drawing/2014/main" id="{3940981E-D87C-4155-ABE5-B71C5857B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1.072</a:t>
            </a:r>
          </a:p>
        </p:txBody>
      </p:sp>
      <p:sp>
        <p:nvSpPr>
          <p:cNvPr id="87" name="AutoShape 50">
            <a:extLst>
              <a:ext uri="{FF2B5EF4-FFF2-40B4-BE49-F238E27FC236}">
                <a16:creationId xmlns:a16="http://schemas.microsoft.com/office/drawing/2014/main" id="{4FA4BFA4-7FCF-4796-A091-0F8399251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1.064</a:t>
            </a:r>
          </a:p>
        </p:txBody>
      </p:sp>
      <p:sp>
        <p:nvSpPr>
          <p:cNvPr id="88" name="AutoShape 51">
            <a:extLst>
              <a:ext uri="{FF2B5EF4-FFF2-40B4-BE49-F238E27FC236}">
                <a16:creationId xmlns:a16="http://schemas.microsoft.com/office/drawing/2014/main" id="{6BB6BF31-05F2-400D-BB1B-4A83CE0A8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401708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12.714</a:t>
            </a:r>
          </a:p>
        </p:txBody>
      </p:sp>
      <p:sp>
        <p:nvSpPr>
          <p:cNvPr id="89" name="AutoShape 52">
            <a:extLst>
              <a:ext uri="{FF2B5EF4-FFF2-40B4-BE49-F238E27FC236}">
                <a16:creationId xmlns:a16="http://schemas.microsoft.com/office/drawing/2014/main" id="{1BE65C87-3BAF-44E0-AC07-DBF2EAD54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1.581</a:t>
            </a:r>
          </a:p>
        </p:txBody>
      </p:sp>
      <p:sp>
        <p:nvSpPr>
          <p:cNvPr id="90" name="AutoShape 71">
            <a:extLst>
              <a:ext uri="{FF2B5EF4-FFF2-40B4-BE49-F238E27FC236}">
                <a16:creationId xmlns:a16="http://schemas.microsoft.com/office/drawing/2014/main" id="{2599D6E7-21A4-4588-9820-2D82A0E9A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11.650</a:t>
            </a:r>
          </a:p>
        </p:txBody>
      </p:sp>
      <p:sp>
        <p:nvSpPr>
          <p:cNvPr id="91" name="AutoShape 48">
            <a:extLst>
              <a:ext uri="{FF2B5EF4-FFF2-40B4-BE49-F238E27FC236}">
                <a16:creationId xmlns:a16="http://schemas.microsoft.com/office/drawing/2014/main" id="{5BB17FED-CEFA-48CD-B15C-BA54D2C78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14.295</a:t>
            </a:r>
          </a:p>
        </p:txBody>
      </p:sp>
      <p:sp>
        <p:nvSpPr>
          <p:cNvPr id="92" name="AutoShape 61">
            <a:extLst>
              <a:ext uri="{FF2B5EF4-FFF2-40B4-BE49-F238E27FC236}">
                <a16:creationId xmlns:a16="http://schemas.microsoft.com/office/drawing/2014/main" id="{D025500F-CEFE-4D8A-97A4-475A7232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746" y="5112950"/>
            <a:ext cx="591016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33CC"/>
                </a:solidFill>
              </a:rPr>
              <a:t>+608</a:t>
            </a:r>
          </a:p>
        </p:txBody>
      </p:sp>
      <p:sp>
        <p:nvSpPr>
          <p:cNvPr id="93" name="AutoShape 52">
            <a:extLst>
              <a:ext uri="{FF2B5EF4-FFF2-40B4-BE49-F238E27FC236}">
                <a16:creationId xmlns:a16="http://schemas.microsoft.com/office/drawing/2014/main" id="{F60534F4-0D17-4EB6-8044-2805C0790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58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47,36</a:t>
            </a:r>
          </a:p>
        </p:txBody>
      </p:sp>
      <p:sp>
        <p:nvSpPr>
          <p:cNvPr id="94" name="AutoShape 61">
            <a:extLst>
              <a:ext uri="{FF2B5EF4-FFF2-40B4-BE49-F238E27FC236}">
                <a16:creationId xmlns:a16="http://schemas.microsoft.com/office/drawing/2014/main" id="{DCE6CA11-5B75-4933-9E51-486FA1876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129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0099"/>
                </a:solidFill>
              </a:rPr>
              <a:t>+26%</a:t>
            </a: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64E6AD9B-9BC3-40F3-8A4B-E854DA754DA8}"/>
              </a:ext>
            </a:extLst>
          </p:cNvPr>
          <p:cNvSpPr/>
          <p:nvPr/>
        </p:nvSpPr>
        <p:spPr>
          <a:xfrm>
            <a:off x="-36512" y="4492378"/>
            <a:ext cx="1440160" cy="13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Dias consumo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F82A7014-91F7-4EAA-B74B-69328AF64294}"/>
              </a:ext>
            </a:extLst>
          </p:cNvPr>
          <p:cNvSpPr/>
          <p:nvPr/>
        </p:nvSpPr>
        <p:spPr>
          <a:xfrm>
            <a:off x="1142002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65</a:t>
            </a: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E1645E7C-B8C3-4534-9D74-BD9B39F8047F}"/>
              </a:ext>
            </a:extLst>
          </p:cNvPr>
          <p:cNvSpPr/>
          <p:nvPr/>
        </p:nvSpPr>
        <p:spPr>
          <a:xfrm>
            <a:off x="1860190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57</a:t>
            </a:r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9A316492-4A70-4273-9C02-11DB039581FD}"/>
              </a:ext>
            </a:extLst>
          </p:cNvPr>
          <p:cNvSpPr/>
          <p:nvPr/>
        </p:nvSpPr>
        <p:spPr>
          <a:xfrm>
            <a:off x="2519465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56</a:t>
            </a:r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1A502FD8-9273-4D26-B89F-B73442721857}"/>
              </a:ext>
            </a:extLst>
          </p:cNvPr>
          <p:cNvSpPr/>
          <p:nvPr/>
        </p:nvSpPr>
        <p:spPr>
          <a:xfrm>
            <a:off x="3239545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54</a:t>
            </a: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EE20488D-3ABC-4118-AADA-4E421D3CBBEC}"/>
              </a:ext>
            </a:extLst>
          </p:cNvPr>
          <p:cNvSpPr/>
          <p:nvPr/>
        </p:nvSpPr>
        <p:spPr>
          <a:xfrm>
            <a:off x="3923928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55</a:t>
            </a: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0D8896C3-C70A-40CB-8399-4E0EC44C05AB}"/>
              </a:ext>
            </a:extLst>
          </p:cNvPr>
          <p:cNvSpPr/>
          <p:nvPr/>
        </p:nvSpPr>
        <p:spPr>
          <a:xfrm>
            <a:off x="4644008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2FB0D3CB-F1F0-4349-A1D2-4BAE8E73D36C}"/>
              </a:ext>
            </a:extLst>
          </p:cNvPr>
          <p:cNvSpPr/>
          <p:nvPr/>
        </p:nvSpPr>
        <p:spPr>
          <a:xfrm>
            <a:off x="5371063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49</a:t>
            </a:r>
          </a:p>
        </p:txBody>
      </p:sp>
      <p:sp>
        <p:nvSpPr>
          <p:cNvPr id="103" name="AutoShape 44">
            <a:extLst>
              <a:ext uri="{FF2B5EF4-FFF2-40B4-BE49-F238E27FC236}">
                <a16:creationId xmlns:a16="http://schemas.microsoft.com/office/drawing/2014/main" id="{1A17E6B4-B712-49FB-B5E4-2C7E22927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18/19</a:t>
            </a:r>
          </a:p>
        </p:txBody>
      </p:sp>
      <p:sp>
        <p:nvSpPr>
          <p:cNvPr id="104" name="AutoShape 45">
            <a:extLst>
              <a:ext uri="{FF2B5EF4-FFF2-40B4-BE49-F238E27FC236}">
                <a16:creationId xmlns:a16="http://schemas.microsoft.com/office/drawing/2014/main" id="{86A75418-05BD-44CF-B150-81D1C61DE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1.581</a:t>
            </a:r>
          </a:p>
        </p:txBody>
      </p:sp>
      <p:sp>
        <p:nvSpPr>
          <p:cNvPr id="105" name="AutoShape 46">
            <a:extLst>
              <a:ext uri="{FF2B5EF4-FFF2-40B4-BE49-F238E27FC236}">
                <a16:creationId xmlns:a16="http://schemas.microsoft.com/office/drawing/2014/main" id="{4186CE0B-F894-483F-B05C-D56DA1EAF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12.100</a:t>
            </a:r>
          </a:p>
        </p:txBody>
      </p:sp>
      <p:sp>
        <p:nvSpPr>
          <p:cNvPr id="106" name="AutoShape 48">
            <a:extLst>
              <a:ext uri="{FF2B5EF4-FFF2-40B4-BE49-F238E27FC236}">
                <a16:creationId xmlns:a16="http://schemas.microsoft.com/office/drawing/2014/main" id="{27CCA4F3-EFDB-4A18-BB90-4FA7D6FCE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879</a:t>
            </a:r>
          </a:p>
        </p:txBody>
      </p:sp>
      <p:sp>
        <p:nvSpPr>
          <p:cNvPr id="107" name="AutoShape 50">
            <a:extLst>
              <a:ext uri="{FF2B5EF4-FFF2-40B4-BE49-F238E27FC236}">
                <a16:creationId xmlns:a16="http://schemas.microsoft.com/office/drawing/2014/main" id="{E7F6D8FE-8C0B-4CAF-A11A-5BC10A75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1.740</a:t>
            </a:r>
          </a:p>
        </p:txBody>
      </p:sp>
      <p:sp>
        <p:nvSpPr>
          <p:cNvPr id="108" name="AutoShape 51">
            <a:extLst>
              <a:ext uri="{FF2B5EF4-FFF2-40B4-BE49-F238E27FC236}">
                <a16:creationId xmlns:a16="http://schemas.microsoft.com/office/drawing/2014/main" id="{02585340-D825-4E66-BA79-C3CF32BB0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401708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13.290</a:t>
            </a:r>
          </a:p>
        </p:txBody>
      </p:sp>
      <p:sp>
        <p:nvSpPr>
          <p:cNvPr id="109" name="AutoShape 52">
            <a:extLst>
              <a:ext uri="{FF2B5EF4-FFF2-40B4-BE49-F238E27FC236}">
                <a16:creationId xmlns:a16="http://schemas.microsoft.com/office/drawing/2014/main" id="{5572CF04-5264-4A15-85F8-4E7E7F47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1.296</a:t>
            </a:r>
          </a:p>
        </p:txBody>
      </p:sp>
      <p:sp>
        <p:nvSpPr>
          <p:cNvPr id="110" name="AutoShape 71">
            <a:extLst>
              <a:ext uri="{FF2B5EF4-FFF2-40B4-BE49-F238E27FC236}">
                <a16:creationId xmlns:a16="http://schemas.microsoft.com/office/drawing/2014/main" id="{7A0EFE5C-FCFB-4D98-8E22-8E8756962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11.550</a:t>
            </a:r>
          </a:p>
        </p:txBody>
      </p:sp>
      <p:sp>
        <p:nvSpPr>
          <p:cNvPr id="111" name="AutoShape 48">
            <a:extLst>
              <a:ext uri="{FF2B5EF4-FFF2-40B4-BE49-F238E27FC236}">
                <a16:creationId xmlns:a16="http://schemas.microsoft.com/office/drawing/2014/main" id="{865F5E48-70C6-41EC-8E7E-FE906AFA6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14.559</a:t>
            </a:r>
          </a:p>
        </p:txBody>
      </p:sp>
      <p:sp>
        <p:nvSpPr>
          <p:cNvPr id="112" name="AutoShape 61">
            <a:extLst>
              <a:ext uri="{FF2B5EF4-FFF2-40B4-BE49-F238E27FC236}">
                <a16:creationId xmlns:a16="http://schemas.microsoft.com/office/drawing/2014/main" id="{0F6D84BE-1A16-4718-A94C-85340B334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851" y="5112950"/>
            <a:ext cx="591016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-311</a:t>
            </a:r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C8EDBAB0-F271-4D5E-B9F7-65DF23B293D9}"/>
              </a:ext>
            </a:extLst>
          </p:cNvPr>
          <p:cNvSpPr/>
          <p:nvPr/>
        </p:nvSpPr>
        <p:spPr>
          <a:xfrm>
            <a:off x="6084168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114" name="AutoShape 44">
            <a:extLst>
              <a:ext uri="{FF2B5EF4-FFF2-40B4-BE49-F238E27FC236}">
                <a16:creationId xmlns:a16="http://schemas.microsoft.com/office/drawing/2014/main" id="{93103B50-02D2-469A-99B7-60F168C00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19/20</a:t>
            </a:r>
          </a:p>
        </p:txBody>
      </p:sp>
      <p:sp>
        <p:nvSpPr>
          <p:cNvPr id="115" name="AutoShape 45">
            <a:extLst>
              <a:ext uri="{FF2B5EF4-FFF2-40B4-BE49-F238E27FC236}">
                <a16:creationId xmlns:a16="http://schemas.microsoft.com/office/drawing/2014/main" id="{56FD4BF4-CC0D-4DA7-8F7F-41520690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1.296</a:t>
            </a:r>
          </a:p>
        </p:txBody>
      </p:sp>
      <p:sp>
        <p:nvSpPr>
          <p:cNvPr id="116" name="AutoShape 46">
            <a:extLst>
              <a:ext uri="{FF2B5EF4-FFF2-40B4-BE49-F238E27FC236}">
                <a16:creationId xmlns:a16="http://schemas.microsoft.com/office/drawing/2014/main" id="{D5871608-1BD7-480C-AA59-0A65028D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10.650</a:t>
            </a:r>
          </a:p>
        </p:txBody>
      </p:sp>
      <p:sp>
        <p:nvSpPr>
          <p:cNvPr id="117" name="AutoShape 48">
            <a:extLst>
              <a:ext uri="{FF2B5EF4-FFF2-40B4-BE49-F238E27FC236}">
                <a16:creationId xmlns:a16="http://schemas.microsoft.com/office/drawing/2014/main" id="{F5843468-43F5-4935-9D02-2F17F09A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1.095</a:t>
            </a:r>
          </a:p>
        </p:txBody>
      </p:sp>
      <p:sp>
        <p:nvSpPr>
          <p:cNvPr id="118" name="AutoShape 50">
            <a:extLst>
              <a:ext uri="{FF2B5EF4-FFF2-40B4-BE49-F238E27FC236}">
                <a16:creationId xmlns:a16="http://schemas.microsoft.com/office/drawing/2014/main" id="{78029F30-FDD6-45CE-BF1C-6F40983D4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1.359</a:t>
            </a:r>
          </a:p>
        </p:txBody>
      </p:sp>
      <p:sp>
        <p:nvSpPr>
          <p:cNvPr id="119" name="AutoShape 51">
            <a:extLst>
              <a:ext uri="{FF2B5EF4-FFF2-40B4-BE49-F238E27FC236}">
                <a16:creationId xmlns:a16="http://schemas.microsoft.com/office/drawing/2014/main" id="{F063D4B5-6AB1-435E-98F1-2CA6B8F7B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401708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12.159</a:t>
            </a:r>
          </a:p>
        </p:txBody>
      </p:sp>
      <p:sp>
        <p:nvSpPr>
          <p:cNvPr id="120" name="AutoShape 52">
            <a:extLst>
              <a:ext uri="{FF2B5EF4-FFF2-40B4-BE49-F238E27FC236}">
                <a16:creationId xmlns:a16="http://schemas.microsoft.com/office/drawing/2014/main" id="{8A6F4CAC-7958-4E00-A921-325AC5C95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855</a:t>
            </a:r>
          </a:p>
        </p:txBody>
      </p:sp>
      <p:sp>
        <p:nvSpPr>
          <p:cNvPr id="121" name="AutoShape 71">
            <a:extLst>
              <a:ext uri="{FF2B5EF4-FFF2-40B4-BE49-F238E27FC236}">
                <a16:creationId xmlns:a16="http://schemas.microsoft.com/office/drawing/2014/main" id="{32A95B42-80B6-455B-9301-FE9F6226F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10.800</a:t>
            </a:r>
          </a:p>
        </p:txBody>
      </p:sp>
      <p:sp>
        <p:nvSpPr>
          <p:cNvPr id="122" name="AutoShape 48">
            <a:extLst>
              <a:ext uri="{FF2B5EF4-FFF2-40B4-BE49-F238E27FC236}">
                <a16:creationId xmlns:a16="http://schemas.microsoft.com/office/drawing/2014/main" id="{395B379F-4EB5-4866-8EE7-5A42E9F5F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13.014</a:t>
            </a:r>
          </a:p>
        </p:txBody>
      </p:sp>
      <p:sp>
        <p:nvSpPr>
          <p:cNvPr id="123" name="AutoShape 61">
            <a:extLst>
              <a:ext uri="{FF2B5EF4-FFF2-40B4-BE49-F238E27FC236}">
                <a16:creationId xmlns:a16="http://schemas.microsoft.com/office/drawing/2014/main" id="{2779E324-CFF2-473E-A835-DCD48CFD7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931" y="5112950"/>
            <a:ext cx="591016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-414</a:t>
            </a: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F8C73EC9-2814-4BE9-AC2C-BC58B7DDB898}"/>
              </a:ext>
            </a:extLst>
          </p:cNvPr>
          <p:cNvSpPr/>
          <p:nvPr/>
        </p:nvSpPr>
        <p:spPr>
          <a:xfrm>
            <a:off x="6804248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29</a:t>
            </a:r>
          </a:p>
        </p:txBody>
      </p:sp>
      <p:sp>
        <p:nvSpPr>
          <p:cNvPr id="125" name="AutoShape 52">
            <a:extLst>
              <a:ext uri="{FF2B5EF4-FFF2-40B4-BE49-F238E27FC236}">
                <a16:creationId xmlns:a16="http://schemas.microsoft.com/office/drawing/2014/main" id="{CC60689D-5FB0-4251-9067-F1152B82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613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38,43</a:t>
            </a:r>
          </a:p>
        </p:txBody>
      </p:sp>
      <p:sp>
        <p:nvSpPr>
          <p:cNvPr id="126" name="AutoShape 61">
            <a:extLst>
              <a:ext uri="{FF2B5EF4-FFF2-40B4-BE49-F238E27FC236}">
                <a16:creationId xmlns:a16="http://schemas.microsoft.com/office/drawing/2014/main" id="{08FC9A8F-2E35-4F3C-A61F-0C0D81A0F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184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-19%</a:t>
            </a:r>
          </a:p>
        </p:txBody>
      </p:sp>
      <p:sp>
        <p:nvSpPr>
          <p:cNvPr id="127" name="AutoShape 52">
            <a:extLst>
              <a:ext uri="{FF2B5EF4-FFF2-40B4-BE49-F238E27FC236}">
                <a16:creationId xmlns:a16="http://schemas.microsoft.com/office/drawing/2014/main" id="{30DBD240-9B1F-4C36-A25D-48F156594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718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40,26</a:t>
            </a:r>
          </a:p>
        </p:txBody>
      </p:sp>
      <p:sp>
        <p:nvSpPr>
          <p:cNvPr id="128" name="AutoShape 61">
            <a:extLst>
              <a:ext uri="{FF2B5EF4-FFF2-40B4-BE49-F238E27FC236}">
                <a16:creationId xmlns:a16="http://schemas.microsoft.com/office/drawing/2014/main" id="{61D7F5D6-01EB-4363-B3E4-988C87FF0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289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0099"/>
                </a:solidFill>
              </a:rPr>
              <a:t>+5%</a:t>
            </a:r>
          </a:p>
        </p:txBody>
      </p:sp>
      <p:sp>
        <p:nvSpPr>
          <p:cNvPr id="129" name="AutoShape 52">
            <a:extLst>
              <a:ext uri="{FF2B5EF4-FFF2-40B4-BE49-F238E27FC236}">
                <a16:creationId xmlns:a16="http://schemas.microsoft.com/office/drawing/2014/main" id="{E87D0B8C-9961-48EC-8261-7DBF74E69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798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44,76</a:t>
            </a:r>
          </a:p>
        </p:txBody>
      </p:sp>
      <p:sp>
        <p:nvSpPr>
          <p:cNvPr id="130" name="AutoShape 61">
            <a:extLst>
              <a:ext uri="{FF2B5EF4-FFF2-40B4-BE49-F238E27FC236}">
                <a16:creationId xmlns:a16="http://schemas.microsoft.com/office/drawing/2014/main" id="{DE05A78E-7DE9-4F4A-9079-1CB815EC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369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0099"/>
                </a:solidFill>
              </a:rPr>
              <a:t>+11%</a:t>
            </a:r>
          </a:p>
        </p:txBody>
      </p:sp>
      <p:sp>
        <p:nvSpPr>
          <p:cNvPr id="131" name="AutoShape 44">
            <a:extLst>
              <a:ext uri="{FF2B5EF4-FFF2-40B4-BE49-F238E27FC236}">
                <a16:creationId xmlns:a16="http://schemas.microsoft.com/office/drawing/2014/main" id="{592B2575-115D-496B-A491-8B3E30D8E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20/21</a:t>
            </a:r>
          </a:p>
        </p:txBody>
      </p:sp>
      <p:sp>
        <p:nvSpPr>
          <p:cNvPr id="132" name="AutoShape 45">
            <a:extLst>
              <a:ext uri="{FF2B5EF4-FFF2-40B4-BE49-F238E27FC236}">
                <a16:creationId xmlns:a16="http://schemas.microsoft.com/office/drawing/2014/main" id="{57D35245-E739-4F8D-B307-8EEEDEE46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855</a:t>
            </a:r>
          </a:p>
        </p:txBody>
      </p:sp>
      <p:sp>
        <p:nvSpPr>
          <p:cNvPr id="133" name="AutoShape 46">
            <a:extLst>
              <a:ext uri="{FF2B5EF4-FFF2-40B4-BE49-F238E27FC236}">
                <a16:creationId xmlns:a16="http://schemas.microsoft.com/office/drawing/2014/main" id="{69B11DD2-61A3-48B7-9A02-257DE7A99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11.228</a:t>
            </a:r>
          </a:p>
        </p:txBody>
      </p:sp>
      <p:sp>
        <p:nvSpPr>
          <p:cNvPr id="134" name="AutoShape 48">
            <a:extLst>
              <a:ext uri="{FF2B5EF4-FFF2-40B4-BE49-F238E27FC236}">
                <a16:creationId xmlns:a16="http://schemas.microsoft.com/office/drawing/2014/main" id="{2C05DF42-19BA-4B53-A7A1-26577DB7F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1.380</a:t>
            </a:r>
          </a:p>
        </p:txBody>
      </p:sp>
      <p:sp>
        <p:nvSpPr>
          <p:cNvPr id="135" name="AutoShape 50">
            <a:extLst>
              <a:ext uri="{FF2B5EF4-FFF2-40B4-BE49-F238E27FC236}">
                <a16:creationId xmlns:a16="http://schemas.microsoft.com/office/drawing/2014/main" id="{901E2DD0-9F44-48D1-ACCA-2033B73F3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1.771</a:t>
            </a:r>
          </a:p>
        </p:txBody>
      </p:sp>
      <p:sp>
        <p:nvSpPr>
          <p:cNvPr id="136" name="AutoShape 51">
            <a:extLst>
              <a:ext uri="{FF2B5EF4-FFF2-40B4-BE49-F238E27FC236}">
                <a16:creationId xmlns:a16="http://schemas.microsoft.com/office/drawing/2014/main" id="{0F6167A9-CCE4-461E-AFE5-812292EAE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401708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13.071</a:t>
            </a:r>
          </a:p>
        </p:txBody>
      </p:sp>
      <p:sp>
        <p:nvSpPr>
          <p:cNvPr id="137" name="AutoShape 52">
            <a:extLst>
              <a:ext uri="{FF2B5EF4-FFF2-40B4-BE49-F238E27FC236}">
                <a16:creationId xmlns:a16="http://schemas.microsoft.com/office/drawing/2014/main" id="{A3EA1769-FBE4-41BA-876F-489A09D3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392</a:t>
            </a:r>
          </a:p>
        </p:txBody>
      </p:sp>
      <p:sp>
        <p:nvSpPr>
          <p:cNvPr id="138" name="AutoShape 71">
            <a:extLst>
              <a:ext uri="{FF2B5EF4-FFF2-40B4-BE49-F238E27FC236}">
                <a16:creationId xmlns:a16="http://schemas.microsoft.com/office/drawing/2014/main" id="{BE0B5018-8D25-4102-BA55-4CE784C2A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11.300</a:t>
            </a:r>
          </a:p>
        </p:txBody>
      </p:sp>
      <p:sp>
        <p:nvSpPr>
          <p:cNvPr id="139" name="AutoShape 48">
            <a:extLst>
              <a:ext uri="{FF2B5EF4-FFF2-40B4-BE49-F238E27FC236}">
                <a16:creationId xmlns:a16="http://schemas.microsoft.com/office/drawing/2014/main" id="{7F699D58-5211-4E74-9126-30F18B8E6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13.463</a:t>
            </a:r>
          </a:p>
        </p:txBody>
      </p:sp>
      <p:sp>
        <p:nvSpPr>
          <p:cNvPr id="140" name="AutoShape 61">
            <a:extLst>
              <a:ext uri="{FF2B5EF4-FFF2-40B4-BE49-F238E27FC236}">
                <a16:creationId xmlns:a16="http://schemas.microsoft.com/office/drawing/2014/main" id="{DCA45ED0-79B4-44FA-B572-3F434419F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700" y="5112950"/>
            <a:ext cx="591016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-463</a:t>
            </a:r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DE2A27D9-C161-4D8E-B9EB-BB2BD6EB1932}"/>
              </a:ext>
            </a:extLst>
          </p:cNvPr>
          <p:cNvSpPr/>
          <p:nvPr/>
        </p:nvSpPr>
        <p:spPr>
          <a:xfrm>
            <a:off x="7488017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142" name="AutoShape 52">
            <a:extLst>
              <a:ext uri="{FF2B5EF4-FFF2-40B4-BE49-F238E27FC236}">
                <a16:creationId xmlns:a16="http://schemas.microsoft.com/office/drawing/2014/main" id="{4B56ADD1-6126-472D-97BB-05A48EF2F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567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80,15</a:t>
            </a:r>
          </a:p>
        </p:txBody>
      </p:sp>
      <p:sp>
        <p:nvSpPr>
          <p:cNvPr id="143" name="AutoShape 61">
            <a:extLst>
              <a:ext uri="{FF2B5EF4-FFF2-40B4-BE49-F238E27FC236}">
                <a16:creationId xmlns:a16="http://schemas.microsoft.com/office/drawing/2014/main" id="{B0F20C3C-FDFA-49BF-8420-7421B7D48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138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0099"/>
                </a:solidFill>
              </a:rPr>
              <a:t>+79%</a:t>
            </a:r>
          </a:p>
        </p:txBody>
      </p:sp>
      <p:sp>
        <p:nvSpPr>
          <p:cNvPr id="144" name="AutoShape 44">
            <a:extLst>
              <a:ext uri="{FF2B5EF4-FFF2-40B4-BE49-F238E27FC236}">
                <a16:creationId xmlns:a16="http://schemas.microsoft.com/office/drawing/2014/main" id="{3BEF31F5-2D37-46F5-9721-BC30B0859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854159"/>
            <a:ext cx="615283" cy="334962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21/22</a:t>
            </a:r>
          </a:p>
        </p:txBody>
      </p:sp>
      <p:sp>
        <p:nvSpPr>
          <p:cNvPr id="145" name="AutoShape 45">
            <a:extLst>
              <a:ext uri="{FF2B5EF4-FFF2-40B4-BE49-F238E27FC236}">
                <a16:creationId xmlns:a16="http://schemas.microsoft.com/office/drawing/2014/main" id="{1CAAAEC0-871F-44C1-AAE0-BFD8D16AE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1280715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392</a:t>
            </a:r>
          </a:p>
        </p:txBody>
      </p:sp>
      <p:sp>
        <p:nvSpPr>
          <p:cNvPr id="146" name="AutoShape 46">
            <a:extLst>
              <a:ext uri="{FF2B5EF4-FFF2-40B4-BE49-F238E27FC236}">
                <a16:creationId xmlns:a16="http://schemas.microsoft.com/office/drawing/2014/main" id="{32F6AE6B-EBD8-428C-9474-45DB3D580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1688800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11.755</a:t>
            </a:r>
          </a:p>
        </p:txBody>
      </p:sp>
      <p:sp>
        <p:nvSpPr>
          <p:cNvPr id="147" name="AutoShape 48">
            <a:extLst>
              <a:ext uri="{FF2B5EF4-FFF2-40B4-BE49-F238E27FC236}">
                <a16:creationId xmlns:a16="http://schemas.microsoft.com/office/drawing/2014/main" id="{4F9AA485-1884-4108-955C-F29270F0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204973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1.100</a:t>
            </a:r>
          </a:p>
        </p:txBody>
      </p:sp>
      <p:sp>
        <p:nvSpPr>
          <p:cNvPr id="148" name="AutoShape 50">
            <a:extLst>
              <a:ext uri="{FF2B5EF4-FFF2-40B4-BE49-F238E27FC236}">
                <a16:creationId xmlns:a16="http://schemas.microsoft.com/office/drawing/2014/main" id="{794D32A7-0755-4BEF-B3AB-A3F953356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357998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1200</a:t>
            </a:r>
          </a:p>
        </p:txBody>
      </p:sp>
      <p:sp>
        <p:nvSpPr>
          <p:cNvPr id="149" name="AutoShape 51">
            <a:extLst>
              <a:ext uri="{FF2B5EF4-FFF2-40B4-BE49-F238E27FC236}">
                <a16:creationId xmlns:a16="http://schemas.microsoft.com/office/drawing/2014/main" id="{94C6B193-F72F-46D9-849D-8C9BBC0A0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401708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12.400</a:t>
            </a:r>
          </a:p>
        </p:txBody>
      </p:sp>
      <p:sp>
        <p:nvSpPr>
          <p:cNvPr id="150" name="AutoShape 52">
            <a:extLst>
              <a:ext uri="{FF2B5EF4-FFF2-40B4-BE49-F238E27FC236}">
                <a16:creationId xmlns:a16="http://schemas.microsoft.com/office/drawing/2014/main" id="{E016B61D-D3A1-4442-A83F-8BECD6FE5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4781791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/>
              <a:t>867</a:t>
            </a:r>
          </a:p>
        </p:txBody>
      </p:sp>
      <p:sp>
        <p:nvSpPr>
          <p:cNvPr id="151" name="AutoShape 71">
            <a:extLst>
              <a:ext uri="{FF2B5EF4-FFF2-40B4-BE49-F238E27FC236}">
                <a16:creationId xmlns:a16="http://schemas.microsoft.com/office/drawing/2014/main" id="{986BFD6A-AFB6-4551-B157-9ECE3A055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3129853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11.200</a:t>
            </a:r>
          </a:p>
        </p:txBody>
      </p:sp>
      <p:sp>
        <p:nvSpPr>
          <p:cNvPr id="152" name="AutoShape 48">
            <a:extLst>
              <a:ext uri="{FF2B5EF4-FFF2-40B4-BE49-F238E27FC236}">
                <a16:creationId xmlns:a16="http://schemas.microsoft.com/office/drawing/2014/main" id="{573FD4EA-F3F4-4A66-875F-948A3A61E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245948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  <a:effectLst>
            <a:glow rad="127000">
              <a:srgbClr val="FFFF00"/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13.367</a:t>
            </a:r>
          </a:p>
        </p:txBody>
      </p:sp>
      <p:sp>
        <p:nvSpPr>
          <p:cNvPr id="153" name="AutoShape 61">
            <a:extLst>
              <a:ext uri="{FF2B5EF4-FFF2-40B4-BE49-F238E27FC236}">
                <a16:creationId xmlns:a16="http://schemas.microsoft.com/office/drawing/2014/main" id="{DDDD62EE-98A8-44F1-8FC4-B5AE60323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464" y="5112950"/>
            <a:ext cx="591016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33CC"/>
                </a:solidFill>
              </a:rPr>
              <a:t>+475</a:t>
            </a:r>
          </a:p>
        </p:txBody>
      </p: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7CB130CB-E64D-49AB-AF51-2F16312953AF}"/>
              </a:ext>
            </a:extLst>
          </p:cNvPr>
          <p:cNvSpPr/>
          <p:nvPr/>
        </p:nvSpPr>
        <p:spPr>
          <a:xfrm>
            <a:off x="8208097" y="4435603"/>
            <a:ext cx="684383" cy="24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28</a:t>
            </a:r>
          </a:p>
        </p:txBody>
      </p:sp>
      <p:sp>
        <p:nvSpPr>
          <p:cNvPr id="155" name="AutoShape 52">
            <a:extLst>
              <a:ext uri="{FF2B5EF4-FFF2-40B4-BE49-F238E27FC236}">
                <a16:creationId xmlns:a16="http://schemas.microsoft.com/office/drawing/2014/main" id="{4411C4A3-B665-44BA-8F2C-099A77E2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197" y="5599662"/>
            <a:ext cx="615283" cy="288925"/>
          </a:xfrm>
          <a:prstGeom prst="roundRect">
            <a:avLst>
              <a:gd name="adj" fmla="val 16667"/>
            </a:avLst>
          </a:prstGeom>
          <a:solidFill>
            <a:srgbClr val="336600"/>
          </a:solidFill>
          <a:ln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6" name="AutoShape 61">
            <a:extLst>
              <a:ext uri="{FF2B5EF4-FFF2-40B4-BE49-F238E27FC236}">
                <a16:creationId xmlns:a16="http://schemas.microsoft.com/office/drawing/2014/main" id="{68442B13-503A-4C98-ACC1-81F7455C5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340" y="5985589"/>
            <a:ext cx="592140" cy="2889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headEnd/>
            <a:tailEnd/>
          </a:ln>
          <a:effectLst>
            <a:glow rad="63500">
              <a:srgbClr val="00CC0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pt-BR" sz="1400" b="1" dirty="0">
                <a:solidFill>
                  <a:srgbClr val="000099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680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4" grpId="0" animBg="1"/>
      <p:bldP spid="75" grpId="0" animBg="1"/>
      <p:bldP spid="92" grpId="0" animBg="1"/>
      <p:bldP spid="93" grpId="0" animBg="1"/>
      <p:bldP spid="94" grpId="0" animBg="1"/>
      <p:bldP spid="112" grpId="0" animBg="1"/>
      <p:bldP spid="12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40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/>
      <p:bldP spid="155" grpId="0" animBg="1"/>
      <p:bldP spid="15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tângulo 121">
            <a:extLst>
              <a:ext uri="{FF2B5EF4-FFF2-40B4-BE49-F238E27FC236}">
                <a16:creationId xmlns:a16="http://schemas.microsoft.com/office/drawing/2014/main" id="{F74B9F5E-D79D-4348-91F1-345A9C0BF2FF}"/>
              </a:ext>
            </a:extLst>
          </p:cNvPr>
          <p:cNvSpPr/>
          <p:nvPr/>
        </p:nvSpPr>
        <p:spPr>
          <a:xfrm>
            <a:off x="-2475" y="5122170"/>
            <a:ext cx="1474479" cy="175432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3" name="Imagem 122" descr="Diagrama&#10;&#10;Descrição gerada automaticamente">
            <a:extLst>
              <a:ext uri="{FF2B5EF4-FFF2-40B4-BE49-F238E27FC236}">
                <a16:creationId xmlns:a16="http://schemas.microsoft.com/office/drawing/2014/main" id="{8166AEBC-114E-4341-9E05-468CEAE6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848872" cy="6165304"/>
          </a:xfrm>
          <a:prstGeom prst="rect">
            <a:avLst/>
          </a:prstGeom>
        </p:spPr>
      </p:pic>
      <p:sp>
        <p:nvSpPr>
          <p:cNvPr id="124" name="Rectangle 2">
            <a:extLst>
              <a:ext uri="{FF2B5EF4-FFF2-40B4-BE49-F238E27FC236}">
                <a16:creationId xmlns:a16="http://schemas.microsoft.com/office/drawing/2014/main" id="{2DA0BC57-6C06-4691-A3EC-A1D7B917E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-9939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499">
            <a:extLst>
              <a:ext uri="{FF2B5EF4-FFF2-40B4-BE49-F238E27FC236}">
                <a16:creationId xmlns:a16="http://schemas.microsoft.com/office/drawing/2014/main" id="{4E4A7E49-ADF4-4094-ABCD-E099C92D6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3" y="211884"/>
            <a:ext cx="5951559" cy="35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Arroz: Oferta – Demanda 21/22 (mil toneladas)</a:t>
            </a:r>
          </a:p>
        </p:txBody>
      </p:sp>
      <p:sp>
        <p:nvSpPr>
          <p:cNvPr id="126" name="Retângulo 125">
            <a:extLst>
              <a:ext uri="{FF2B5EF4-FFF2-40B4-BE49-F238E27FC236}">
                <a16:creationId xmlns:a16="http://schemas.microsoft.com/office/drawing/2014/main" id="{E25C24B4-688B-4549-804D-D07FE51C5F34}"/>
              </a:ext>
            </a:extLst>
          </p:cNvPr>
          <p:cNvSpPr/>
          <p:nvPr/>
        </p:nvSpPr>
        <p:spPr>
          <a:xfrm>
            <a:off x="7380312" y="2132856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-422</a:t>
            </a:r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id="{BD4FF92E-8CE0-4FAF-B896-DE51C00A6767}"/>
              </a:ext>
            </a:extLst>
          </p:cNvPr>
          <p:cNvSpPr/>
          <p:nvPr/>
        </p:nvSpPr>
        <p:spPr>
          <a:xfrm>
            <a:off x="5652120" y="3789040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-311</a:t>
            </a:r>
          </a:p>
        </p:txBody>
      </p:sp>
      <p:sp>
        <p:nvSpPr>
          <p:cNvPr id="128" name="Retângulo 127">
            <a:extLst>
              <a:ext uri="{FF2B5EF4-FFF2-40B4-BE49-F238E27FC236}">
                <a16:creationId xmlns:a16="http://schemas.microsoft.com/office/drawing/2014/main" id="{D913CBF4-AB70-4996-958D-393901ADDD97}"/>
              </a:ext>
            </a:extLst>
          </p:cNvPr>
          <p:cNvSpPr/>
          <p:nvPr/>
        </p:nvSpPr>
        <p:spPr>
          <a:xfrm>
            <a:off x="4788024" y="4455472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-55</a:t>
            </a:r>
          </a:p>
        </p:txBody>
      </p:sp>
      <p:sp>
        <p:nvSpPr>
          <p:cNvPr id="129" name="Retângulo 128">
            <a:extLst>
              <a:ext uri="{FF2B5EF4-FFF2-40B4-BE49-F238E27FC236}">
                <a16:creationId xmlns:a16="http://schemas.microsoft.com/office/drawing/2014/main" id="{2496634D-3053-4E0F-880B-E4F0D72C761D}"/>
              </a:ext>
            </a:extLst>
          </p:cNvPr>
          <p:cNvSpPr/>
          <p:nvPr/>
        </p:nvSpPr>
        <p:spPr>
          <a:xfrm>
            <a:off x="4572000" y="3383902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+281</a:t>
            </a:r>
          </a:p>
        </p:txBody>
      </p:sp>
      <p:sp>
        <p:nvSpPr>
          <p:cNvPr id="130" name="Retângulo 129">
            <a:extLst>
              <a:ext uri="{FF2B5EF4-FFF2-40B4-BE49-F238E27FC236}">
                <a16:creationId xmlns:a16="http://schemas.microsoft.com/office/drawing/2014/main" id="{F44B89FF-CA16-4600-854F-3A809F9FCEF1}"/>
              </a:ext>
            </a:extLst>
          </p:cNvPr>
          <p:cNvSpPr/>
          <p:nvPr/>
        </p:nvSpPr>
        <p:spPr>
          <a:xfrm>
            <a:off x="5076056" y="2135706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-307</a:t>
            </a:r>
          </a:p>
        </p:txBody>
      </p:sp>
      <p:sp>
        <p:nvSpPr>
          <p:cNvPr id="131" name="Retângulo 130">
            <a:extLst>
              <a:ext uri="{FF2B5EF4-FFF2-40B4-BE49-F238E27FC236}">
                <a16:creationId xmlns:a16="http://schemas.microsoft.com/office/drawing/2014/main" id="{274E08DF-F7FA-4D9C-A9B0-F331BDDD5326}"/>
              </a:ext>
            </a:extLst>
          </p:cNvPr>
          <p:cNvSpPr/>
          <p:nvPr/>
        </p:nvSpPr>
        <p:spPr>
          <a:xfrm>
            <a:off x="8392984" y="2492896"/>
            <a:ext cx="571504" cy="285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-190</a:t>
            </a:r>
          </a:p>
        </p:txBody>
      </p:sp>
      <p:sp>
        <p:nvSpPr>
          <p:cNvPr id="132" name="Retângulo 131">
            <a:extLst>
              <a:ext uri="{FF2B5EF4-FFF2-40B4-BE49-F238E27FC236}">
                <a16:creationId xmlns:a16="http://schemas.microsoft.com/office/drawing/2014/main" id="{31C1FFC3-FB7E-40FD-B41C-E140F0DB155D}"/>
              </a:ext>
            </a:extLst>
          </p:cNvPr>
          <p:cNvSpPr/>
          <p:nvPr/>
        </p:nvSpPr>
        <p:spPr>
          <a:xfrm>
            <a:off x="8392984" y="2708920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-439</a:t>
            </a: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4E4D569D-60BD-4FC2-A613-2289040BE20D}"/>
              </a:ext>
            </a:extLst>
          </p:cNvPr>
          <p:cNvSpPr/>
          <p:nvPr/>
        </p:nvSpPr>
        <p:spPr>
          <a:xfrm>
            <a:off x="6926002" y="2740960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tângulo 133">
            <a:extLst>
              <a:ext uri="{FF2B5EF4-FFF2-40B4-BE49-F238E27FC236}">
                <a16:creationId xmlns:a16="http://schemas.microsoft.com/office/drawing/2014/main" id="{F79A33B3-F021-4947-92BE-E284FD7D4ED2}"/>
              </a:ext>
            </a:extLst>
          </p:cNvPr>
          <p:cNvSpPr/>
          <p:nvPr/>
        </p:nvSpPr>
        <p:spPr>
          <a:xfrm>
            <a:off x="6981703" y="4909343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-815</a:t>
            </a:r>
          </a:p>
        </p:txBody>
      </p:sp>
      <p:sp>
        <p:nvSpPr>
          <p:cNvPr id="135" name="Retângulo 134">
            <a:extLst>
              <a:ext uri="{FF2B5EF4-FFF2-40B4-BE49-F238E27FC236}">
                <a16:creationId xmlns:a16="http://schemas.microsoft.com/office/drawing/2014/main" id="{53DED56E-6992-4299-989A-0119EEE28A66}"/>
              </a:ext>
            </a:extLst>
          </p:cNvPr>
          <p:cNvSpPr/>
          <p:nvPr/>
        </p:nvSpPr>
        <p:spPr>
          <a:xfrm>
            <a:off x="8392414" y="2276872"/>
            <a:ext cx="50006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-152</a:t>
            </a:r>
          </a:p>
        </p:txBody>
      </p:sp>
      <p:sp>
        <p:nvSpPr>
          <p:cNvPr id="136" name="Retângulo 135">
            <a:extLst>
              <a:ext uri="{FF2B5EF4-FFF2-40B4-BE49-F238E27FC236}">
                <a16:creationId xmlns:a16="http://schemas.microsoft.com/office/drawing/2014/main" id="{B39F6CEC-8A80-449C-91DE-346A616047E6}"/>
              </a:ext>
            </a:extLst>
          </p:cNvPr>
          <p:cNvSpPr/>
          <p:nvPr/>
        </p:nvSpPr>
        <p:spPr>
          <a:xfrm>
            <a:off x="5585812" y="6168154"/>
            <a:ext cx="71438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+7.002</a:t>
            </a:r>
          </a:p>
        </p:txBody>
      </p:sp>
      <p:sp>
        <p:nvSpPr>
          <p:cNvPr id="137" name="Retângulo 136">
            <a:extLst>
              <a:ext uri="{FF2B5EF4-FFF2-40B4-BE49-F238E27FC236}">
                <a16:creationId xmlns:a16="http://schemas.microsoft.com/office/drawing/2014/main" id="{A25B7B23-468C-4AD8-B0CB-E8F81730C6F7}"/>
              </a:ext>
            </a:extLst>
          </p:cNvPr>
          <p:cNvSpPr/>
          <p:nvPr/>
        </p:nvSpPr>
        <p:spPr>
          <a:xfrm>
            <a:off x="6012160" y="5736106"/>
            <a:ext cx="71438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+911</a:t>
            </a:r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C414AA16-B7FB-4A85-AC65-26767C3F8412}"/>
              </a:ext>
            </a:extLst>
          </p:cNvPr>
          <p:cNvSpPr/>
          <p:nvPr/>
        </p:nvSpPr>
        <p:spPr>
          <a:xfrm>
            <a:off x="6103870" y="4294806"/>
            <a:ext cx="1000132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-1.080</a:t>
            </a:r>
          </a:p>
        </p:txBody>
      </p:sp>
      <p:sp>
        <p:nvSpPr>
          <p:cNvPr id="139" name="Retângulo 138">
            <a:extLst>
              <a:ext uri="{FF2B5EF4-FFF2-40B4-BE49-F238E27FC236}">
                <a16:creationId xmlns:a16="http://schemas.microsoft.com/office/drawing/2014/main" id="{6124FEF8-0E9B-4FB0-94BC-1FE7B53C6532}"/>
              </a:ext>
            </a:extLst>
          </p:cNvPr>
          <p:cNvSpPr/>
          <p:nvPr/>
        </p:nvSpPr>
        <p:spPr>
          <a:xfrm>
            <a:off x="5455798" y="4653136"/>
            <a:ext cx="809758" cy="407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-2.131</a:t>
            </a:r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E7C7A618-44DC-41C3-8042-268DCE5D1236}"/>
              </a:ext>
            </a:extLst>
          </p:cNvPr>
          <p:cNvSpPr/>
          <p:nvPr/>
        </p:nvSpPr>
        <p:spPr>
          <a:xfrm>
            <a:off x="8248968" y="3024882"/>
            <a:ext cx="571504" cy="21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-121</a:t>
            </a:r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8D9438D8-2F90-4BE9-9209-9638F917C883}"/>
              </a:ext>
            </a:extLst>
          </p:cNvPr>
          <p:cNvSpPr/>
          <p:nvPr/>
        </p:nvSpPr>
        <p:spPr>
          <a:xfrm>
            <a:off x="6854564" y="3455340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-738</a:t>
            </a:r>
          </a:p>
        </p:txBody>
      </p:sp>
      <p:sp>
        <p:nvSpPr>
          <p:cNvPr id="142" name="Retângulo 141">
            <a:extLst>
              <a:ext uri="{FF2B5EF4-FFF2-40B4-BE49-F238E27FC236}">
                <a16:creationId xmlns:a16="http://schemas.microsoft.com/office/drawing/2014/main" id="{E4D3A0C4-EEA8-44B5-ADE3-DE79A0866814}"/>
              </a:ext>
            </a:extLst>
          </p:cNvPr>
          <p:cNvSpPr/>
          <p:nvPr/>
        </p:nvSpPr>
        <p:spPr>
          <a:xfrm>
            <a:off x="7324476" y="4410528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-184</a:t>
            </a:r>
          </a:p>
        </p:txBody>
      </p:sp>
      <p:sp>
        <p:nvSpPr>
          <p:cNvPr id="143" name="Retângulo 142">
            <a:extLst>
              <a:ext uri="{FF2B5EF4-FFF2-40B4-BE49-F238E27FC236}">
                <a16:creationId xmlns:a16="http://schemas.microsoft.com/office/drawing/2014/main" id="{DA7D258E-0CC0-4F0B-85AE-E5F9BE90D01B}"/>
              </a:ext>
            </a:extLst>
          </p:cNvPr>
          <p:cNvSpPr/>
          <p:nvPr/>
        </p:nvSpPr>
        <p:spPr>
          <a:xfrm>
            <a:off x="6448768" y="2132856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-358</a:t>
            </a:r>
          </a:p>
        </p:txBody>
      </p:sp>
      <p:sp>
        <p:nvSpPr>
          <p:cNvPr id="144" name="Retângulo 143">
            <a:extLst>
              <a:ext uri="{FF2B5EF4-FFF2-40B4-BE49-F238E27FC236}">
                <a16:creationId xmlns:a16="http://schemas.microsoft.com/office/drawing/2014/main" id="{B06BC8DE-01E2-4FDC-8C98-68D89E4BE3BE}"/>
              </a:ext>
            </a:extLst>
          </p:cNvPr>
          <p:cNvSpPr/>
          <p:nvPr/>
        </p:nvSpPr>
        <p:spPr>
          <a:xfrm>
            <a:off x="7960936" y="3202528"/>
            <a:ext cx="571504" cy="226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-70</a:t>
            </a:r>
          </a:p>
        </p:txBody>
      </p:sp>
      <p:sp>
        <p:nvSpPr>
          <p:cNvPr id="145" name="Retângulo 144">
            <a:extLst>
              <a:ext uri="{FF2B5EF4-FFF2-40B4-BE49-F238E27FC236}">
                <a16:creationId xmlns:a16="http://schemas.microsoft.com/office/drawing/2014/main" id="{518EC676-9934-46FC-9474-DDCFAC9B46C2}"/>
              </a:ext>
            </a:extLst>
          </p:cNvPr>
          <p:cNvSpPr/>
          <p:nvPr/>
        </p:nvSpPr>
        <p:spPr>
          <a:xfrm>
            <a:off x="5140052" y="5098414"/>
            <a:ext cx="71438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-389</a:t>
            </a:r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A8364711-14E4-410A-90A8-9AB0AF17F911}"/>
              </a:ext>
            </a:extLst>
          </p:cNvPr>
          <p:cNvSpPr/>
          <p:nvPr/>
        </p:nvSpPr>
        <p:spPr>
          <a:xfrm>
            <a:off x="3203848" y="3098150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+12</a:t>
            </a:r>
          </a:p>
        </p:txBody>
      </p:sp>
      <p:sp>
        <p:nvSpPr>
          <p:cNvPr id="147" name="Retângulo 146">
            <a:extLst>
              <a:ext uri="{FF2B5EF4-FFF2-40B4-BE49-F238E27FC236}">
                <a16:creationId xmlns:a16="http://schemas.microsoft.com/office/drawing/2014/main" id="{90991396-CA57-4A8E-9FAB-0045D136A95C}"/>
              </a:ext>
            </a:extLst>
          </p:cNvPr>
          <p:cNvSpPr/>
          <p:nvPr/>
        </p:nvSpPr>
        <p:spPr>
          <a:xfrm>
            <a:off x="5724128" y="3026712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+679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4A9C05DA-86AC-4CEF-9E9E-ECCB48E31633}"/>
              </a:ext>
            </a:extLst>
          </p:cNvPr>
          <p:cNvSpPr/>
          <p:nvPr/>
        </p:nvSpPr>
        <p:spPr>
          <a:xfrm>
            <a:off x="2772581" y="2133737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-170</a:t>
            </a:r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id="{07BCD5E8-9F71-4775-8708-09E9FA8F6E46}"/>
              </a:ext>
            </a:extLst>
          </p:cNvPr>
          <p:cNvSpPr/>
          <p:nvPr/>
        </p:nvSpPr>
        <p:spPr>
          <a:xfrm>
            <a:off x="5224062" y="1268760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-30</a:t>
            </a:r>
          </a:p>
        </p:txBody>
      </p:sp>
      <p:sp>
        <p:nvSpPr>
          <p:cNvPr id="150" name="Retângulo 149">
            <a:extLst>
              <a:ext uri="{FF2B5EF4-FFF2-40B4-BE49-F238E27FC236}">
                <a16:creationId xmlns:a16="http://schemas.microsoft.com/office/drawing/2014/main" id="{A0F91862-6421-457F-A712-5146267F2F8C}"/>
              </a:ext>
            </a:extLst>
          </p:cNvPr>
          <p:cNvSpPr/>
          <p:nvPr/>
        </p:nvSpPr>
        <p:spPr>
          <a:xfrm>
            <a:off x="3491880" y="1097886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+30</a:t>
            </a:r>
          </a:p>
        </p:txBody>
      </p:sp>
      <p:sp>
        <p:nvSpPr>
          <p:cNvPr id="151" name="Retângulo 150">
            <a:extLst>
              <a:ext uri="{FF2B5EF4-FFF2-40B4-BE49-F238E27FC236}">
                <a16:creationId xmlns:a16="http://schemas.microsoft.com/office/drawing/2014/main" id="{82E6C692-BF9D-47B5-8D8D-13EC5DA5875B}"/>
              </a:ext>
            </a:extLst>
          </p:cNvPr>
          <p:cNvSpPr/>
          <p:nvPr/>
        </p:nvSpPr>
        <p:spPr>
          <a:xfrm>
            <a:off x="6880816" y="2492896"/>
            <a:ext cx="571504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-76</a:t>
            </a:r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25E03284-8195-4202-BEC3-507037090F5B}"/>
              </a:ext>
            </a:extLst>
          </p:cNvPr>
          <p:cNvSpPr/>
          <p:nvPr/>
        </p:nvSpPr>
        <p:spPr>
          <a:xfrm>
            <a:off x="2230055" y="2880307"/>
            <a:ext cx="50006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r>
          </a:p>
        </p:txBody>
      </p:sp>
      <p:sp>
        <p:nvSpPr>
          <p:cNvPr id="153" name="Rectangle 55">
            <a:extLst>
              <a:ext uri="{FF2B5EF4-FFF2-40B4-BE49-F238E27FC236}">
                <a16:creationId xmlns:a16="http://schemas.microsoft.com/office/drawing/2014/main" id="{1F4204C8-3901-459E-BD5E-CA5A1E53C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082" y="5918662"/>
            <a:ext cx="1270788" cy="35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Safras</a:t>
            </a:r>
          </a:p>
        </p:txBody>
      </p:sp>
      <p:sp>
        <p:nvSpPr>
          <p:cNvPr id="154" name="Retângulo de cantos arredondados 221">
            <a:extLst>
              <a:ext uri="{FF2B5EF4-FFF2-40B4-BE49-F238E27FC236}">
                <a16:creationId xmlns:a16="http://schemas.microsoft.com/office/drawing/2014/main" id="{86096A14-32E6-4190-B25B-EF0CF4200AE2}"/>
              </a:ext>
            </a:extLst>
          </p:cNvPr>
          <p:cNvSpPr/>
          <p:nvPr/>
        </p:nvSpPr>
        <p:spPr>
          <a:xfrm>
            <a:off x="7812360" y="3501008"/>
            <a:ext cx="1073446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-2.565</a:t>
            </a:r>
          </a:p>
        </p:txBody>
      </p:sp>
      <p:sp>
        <p:nvSpPr>
          <p:cNvPr id="155" name="Retângulo de cantos arredondados 222">
            <a:extLst>
              <a:ext uri="{FF2B5EF4-FFF2-40B4-BE49-F238E27FC236}">
                <a16:creationId xmlns:a16="http://schemas.microsoft.com/office/drawing/2014/main" id="{80D62663-4580-44AF-8C06-5A9335CDD4A7}"/>
              </a:ext>
            </a:extLst>
          </p:cNvPr>
          <p:cNvSpPr/>
          <p:nvPr/>
        </p:nvSpPr>
        <p:spPr>
          <a:xfrm>
            <a:off x="7596336" y="4725144"/>
            <a:ext cx="1073446" cy="28803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-4.210</a:t>
            </a:r>
          </a:p>
        </p:txBody>
      </p:sp>
      <p:sp>
        <p:nvSpPr>
          <p:cNvPr id="156" name="Retângulo de cantos arredondados 223">
            <a:extLst>
              <a:ext uri="{FF2B5EF4-FFF2-40B4-BE49-F238E27FC236}">
                <a16:creationId xmlns:a16="http://schemas.microsoft.com/office/drawing/2014/main" id="{A5076D77-59BF-41DB-9089-16667DB55950}"/>
              </a:ext>
            </a:extLst>
          </p:cNvPr>
          <p:cNvSpPr/>
          <p:nvPr/>
        </p:nvSpPr>
        <p:spPr>
          <a:xfrm>
            <a:off x="3995936" y="5335787"/>
            <a:ext cx="1036822" cy="325461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+7.525</a:t>
            </a:r>
          </a:p>
        </p:txBody>
      </p:sp>
      <p:sp>
        <p:nvSpPr>
          <p:cNvPr id="157" name="Retângulo de cantos arredondados 224">
            <a:extLst>
              <a:ext uri="{FF2B5EF4-FFF2-40B4-BE49-F238E27FC236}">
                <a16:creationId xmlns:a16="http://schemas.microsoft.com/office/drawing/2014/main" id="{68D3FBDE-0A31-44E1-AE03-507599A3A686}"/>
              </a:ext>
            </a:extLst>
          </p:cNvPr>
          <p:cNvSpPr/>
          <p:nvPr/>
        </p:nvSpPr>
        <p:spPr>
          <a:xfrm>
            <a:off x="3563888" y="4294806"/>
            <a:ext cx="779369" cy="35833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-85</a:t>
            </a:r>
          </a:p>
        </p:txBody>
      </p:sp>
      <p:sp>
        <p:nvSpPr>
          <p:cNvPr id="158" name="Retângulo de cantos arredondados 225">
            <a:extLst>
              <a:ext uri="{FF2B5EF4-FFF2-40B4-BE49-F238E27FC236}">
                <a16:creationId xmlns:a16="http://schemas.microsoft.com/office/drawing/2014/main" id="{4AB278BC-00D9-4D60-BC8B-5EDC4AFC8857}"/>
              </a:ext>
            </a:extLst>
          </p:cNvPr>
          <p:cNvSpPr/>
          <p:nvPr/>
        </p:nvSpPr>
        <p:spPr>
          <a:xfrm>
            <a:off x="1253330" y="1670640"/>
            <a:ext cx="1055129" cy="355939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+183</a:t>
            </a:r>
          </a:p>
        </p:txBody>
      </p:sp>
      <p:sp>
        <p:nvSpPr>
          <p:cNvPr id="159" name="Retângulo 158">
            <a:extLst>
              <a:ext uri="{FF2B5EF4-FFF2-40B4-BE49-F238E27FC236}">
                <a16:creationId xmlns:a16="http://schemas.microsoft.com/office/drawing/2014/main" id="{D930BEC1-AB7A-46AD-9898-14979FB6ED06}"/>
              </a:ext>
            </a:extLst>
          </p:cNvPr>
          <p:cNvSpPr/>
          <p:nvPr/>
        </p:nvSpPr>
        <p:spPr>
          <a:xfrm>
            <a:off x="280548" y="3286108"/>
            <a:ext cx="147447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Oferta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Est. Iniciais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Importação</a:t>
            </a:r>
          </a:p>
        </p:txBody>
      </p:sp>
      <p:sp>
        <p:nvSpPr>
          <p:cNvPr id="160" name="Retângulo 159">
            <a:extLst>
              <a:ext uri="{FF2B5EF4-FFF2-40B4-BE49-F238E27FC236}">
                <a16:creationId xmlns:a16="http://schemas.microsoft.com/office/drawing/2014/main" id="{279F2224-A6E4-4FE2-82B1-420F70E74A0A}"/>
              </a:ext>
            </a:extLst>
          </p:cNvPr>
          <p:cNvSpPr/>
          <p:nvPr/>
        </p:nvSpPr>
        <p:spPr>
          <a:xfrm>
            <a:off x="292301" y="5230324"/>
            <a:ext cx="141646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Cons. Total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Exportação</a:t>
            </a:r>
          </a:p>
        </p:txBody>
      </p:sp>
      <p:sp>
        <p:nvSpPr>
          <p:cNvPr id="161" name="Colchete Direito 160">
            <a:extLst>
              <a:ext uri="{FF2B5EF4-FFF2-40B4-BE49-F238E27FC236}">
                <a16:creationId xmlns:a16="http://schemas.microsoft.com/office/drawing/2014/main" id="{F5F8A795-2C01-4947-959C-577B31C12C38}"/>
              </a:ext>
            </a:extLst>
          </p:cNvPr>
          <p:cNvSpPr/>
          <p:nvPr/>
        </p:nvSpPr>
        <p:spPr>
          <a:xfrm>
            <a:off x="1746356" y="4294221"/>
            <a:ext cx="270356" cy="1421800"/>
          </a:xfrm>
          <a:prstGeom prst="rightBracket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etângulo 161">
            <a:extLst>
              <a:ext uri="{FF2B5EF4-FFF2-40B4-BE49-F238E27FC236}">
                <a16:creationId xmlns:a16="http://schemas.microsoft.com/office/drawing/2014/main" id="{4725A6E7-8B17-4B32-8A80-D7F40A54F8E3}"/>
              </a:ext>
            </a:extLst>
          </p:cNvPr>
          <p:cNvSpPr/>
          <p:nvPr/>
        </p:nvSpPr>
        <p:spPr>
          <a:xfrm>
            <a:off x="1941072" y="4717268"/>
            <a:ext cx="147447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Est. Finais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867 mil t</a:t>
            </a:r>
          </a:p>
        </p:txBody>
      </p:sp>
    </p:spTree>
    <p:extLst>
      <p:ext uri="{BB962C8B-B14F-4D97-AF65-F5344CB8AC3E}">
        <p14:creationId xmlns:p14="http://schemas.microsoft.com/office/powerpoint/2010/main" val="172396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023306-8922-4B24-8F33-796AB82EE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8" y="675934"/>
            <a:ext cx="8602980" cy="5547360"/>
          </a:xfrm>
          <a:prstGeom prst="rect">
            <a:avLst/>
          </a:prstGeom>
        </p:spPr>
      </p:pic>
      <p:sp>
        <p:nvSpPr>
          <p:cNvPr id="3" name="AutoShape 12">
            <a:extLst>
              <a:ext uri="{FF2B5EF4-FFF2-40B4-BE49-F238E27FC236}">
                <a16:creationId xmlns:a16="http://schemas.microsoft.com/office/drawing/2014/main" id="{6D39278D-FE00-4189-BA3D-25631DAFF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58824"/>
            <a:ext cx="6408738" cy="431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VARIÁVEIS FORMADORAS DE PREÇOS NO BRASIL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A5BD41-0460-43ED-9F88-1445A8BF8F4A}"/>
              </a:ext>
            </a:extLst>
          </p:cNvPr>
          <p:cNvSpPr/>
          <p:nvPr/>
        </p:nvSpPr>
        <p:spPr bwMode="auto">
          <a:xfrm>
            <a:off x="1907704" y="5531184"/>
            <a:ext cx="1728192" cy="2880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Fonte: Safras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E762B0C-9743-422A-843D-A199135B295C}"/>
              </a:ext>
            </a:extLst>
          </p:cNvPr>
          <p:cNvSpPr/>
          <p:nvPr/>
        </p:nvSpPr>
        <p:spPr>
          <a:xfrm>
            <a:off x="7876999" y="778656"/>
            <a:ext cx="115949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0B050"/>
                </a:solidFill>
              </a:rPr>
              <a:t>E//C %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02789EF-E088-48EB-89FD-A00D81D51BED}"/>
              </a:ext>
            </a:extLst>
          </p:cNvPr>
          <p:cNvSpPr/>
          <p:nvPr/>
        </p:nvSpPr>
        <p:spPr>
          <a:xfrm>
            <a:off x="107504" y="706648"/>
            <a:ext cx="93610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0B050"/>
                </a:solidFill>
              </a:rPr>
              <a:t>R$/50kg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7C314715-C030-448D-9CE4-314B414F1AD3}"/>
              </a:ext>
            </a:extLst>
          </p:cNvPr>
          <p:cNvCxnSpPr>
            <a:cxnSpLocks/>
          </p:cNvCxnSpPr>
          <p:nvPr/>
        </p:nvCxnSpPr>
        <p:spPr>
          <a:xfrm flipV="1">
            <a:off x="6894290" y="1509491"/>
            <a:ext cx="885372" cy="209005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0BDEED8-8966-4E88-B250-2244AF4CE667}"/>
              </a:ext>
            </a:extLst>
          </p:cNvPr>
          <p:cNvCxnSpPr>
            <a:cxnSpLocks/>
          </p:cNvCxnSpPr>
          <p:nvPr/>
        </p:nvCxnSpPr>
        <p:spPr>
          <a:xfrm>
            <a:off x="6961652" y="4410340"/>
            <a:ext cx="1079262" cy="97446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9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5E7134E-D556-41CA-A8FC-A20E9549C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700" y="261775"/>
            <a:ext cx="46085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PROJEÇÃO: SAZONALIDADE, CBOT E CÂMBIO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1619814-11B2-41DD-95D3-49E4107D88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812203"/>
              </p:ext>
            </p:extLst>
          </p:nvPr>
        </p:nvGraphicFramePr>
        <p:xfrm>
          <a:off x="-2967" y="899886"/>
          <a:ext cx="9149934" cy="5558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C82EB9B-9102-4197-9504-928C163BD1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390651"/>
              </p:ext>
            </p:extLst>
          </p:nvPr>
        </p:nvGraphicFramePr>
        <p:xfrm>
          <a:off x="0" y="899886"/>
          <a:ext cx="9144000" cy="5558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334902C-614A-4361-8FE1-5D62A6C714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555256"/>
              </p:ext>
            </p:extLst>
          </p:nvPr>
        </p:nvGraphicFramePr>
        <p:xfrm>
          <a:off x="0" y="899886"/>
          <a:ext cx="9144000" cy="5558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AED01054-CDE7-4763-8071-A531AFC314AA}"/>
              </a:ext>
            </a:extLst>
          </p:cNvPr>
          <p:cNvSpPr/>
          <p:nvPr/>
        </p:nvSpPr>
        <p:spPr>
          <a:xfrm>
            <a:off x="3802743" y="4412343"/>
            <a:ext cx="333828" cy="42091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7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6864070C-CB32-44C5-A64E-DC214FE03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60"/>
          <a:stretch/>
        </p:blipFill>
        <p:spPr>
          <a:xfrm>
            <a:off x="0" y="-35980"/>
            <a:ext cx="9144000" cy="6893980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38A222C5-8429-4BDE-9BE2-8236F81FB7CA}"/>
              </a:ext>
            </a:extLst>
          </p:cNvPr>
          <p:cNvSpPr txBox="1"/>
          <p:nvPr/>
        </p:nvSpPr>
        <p:spPr>
          <a:xfrm>
            <a:off x="2950360" y="4540287"/>
            <a:ext cx="4026768" cy="1279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Élcio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 Bento</a:t>
            </a: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(51) 98597-1734</a:t>
            </a: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(51) 3290-9200</a:t>
            </a: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elcio@safras.com.br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@elcio.safras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91448AE-2149-4CFD-AC7E-8A70E21576FD}"/>
              </a:ext>
            </a:extLst>
          </p:cNvPr>
          <p:cNvSpPr txBox="1"/>
          <p:nvPr/>
        </p:nvSpPr>
        <p:spPr>
          <a:xfrm>
            <a:off x="1912920" y="1751892"/>
            <a:ext cx="633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Obrigado! E até a próxima</a:t>
            </a:r>
          </a:p>
        </p:txBody>
      </p:sp>
      <p:pic>
        <p:nvPicPr>
          <p:cNvPr id="45" name="Imagem 44" descr="Uma imagem contendo pessoa, homem, segurando, placa&#10;&#10;Descrição gerada automaticamente">
            <a:extLst>
              <a:ext uri="{FF2B5EF4-FFF2-40B4-BE49-F238E27FC236}">
                <a16:creationId xmlns:a16="http://schemas.microsoft.com/office/drawing/2014/main" id="{D7829875-246B-4419-8639-2F17DFE23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64" y="2830285"/>
            <a:ext cx="1607428" cy="16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263EC180-1B20-48A8-A912-4F6C7D4562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96947"/>
              </p:ext>
            </p:extLst>
          </p:nvPr>
        </p:nvGraphicFramePr>
        <p:xfrm>
          <a:off x="0" y="972457"/>
          <a:ext cx="9144000" cy="550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2FAD3678-1B4A-4991-907F-F3F21EC725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682854"/>
              </p:ext>
            </p:extLst>
          </p:nvPr>
        </p:nvGraphicFramePr>
        <p:xfrm>
          <a:off x="0" y="972457"/>
          <a:ext cx="9144000" cy="550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Elipse 22">
            <a:extLst>
              <a:ext uri="{FF2B5EF4-FFF2-40B4-BE49-F238E27FC236}">
                <a16:creationId xmlns:a16="http://schemas.microsoft.com/office/drawing/2014/main" id="{7F573ACA-F4FF-4E9E-AF4C-06B51D5B1766}"/>
              </a:ext>
            </a:extLst>
          </p:cNvPr>
          <p:cNvSpPr/>
          <p:nvPr/>
        </p:nvSpPr>
        <p:spPr>
          <a:xfrm>
            <a:off x="1043608" y="2602736"/>
            <a:ext cx="876632" cy="805047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39B59F3-3E90-4C37-BF6D-6046BBAA5A3D}"/>
              </a:ext>
            </a:extLst>
          </p:cNvPr>
          <p:cNvSpPr/>
          <p:nvPr/>
        </p:nvSpPr>
        <p:spPr>
          <a:xfrm>
            <a:off x="6012160" y="2530728"/>
            <a:ext cx="792088" cy="757326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3E6681B7-0070-48EA-AAD2-0D060357512D}"/>
              </a:ext>
            </a:extLst>
          </p:cNvPr>
          <p:cNvSpPr/>
          <p:nvPr/>
        </p:nvSpPr>
        <p:spPr>
          <a:xfrm>
            <a:off x="3131840" y="4589492"/>
            <a:ext cx="2880320" cy="550760"/>
          </a:xfrm>
          <a:prstGeom prst="round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DAEF0226-F486-45E7-B136-7FDBECB22EC0}"/>
              </a:ext>
            </a:extLst>
          </p:cNvPr>
          <p:cNvSpPr/>
          <p:nvPr/>
        </p:nvSpPr>
        <p:spPr>
          <a:xfrm rot="16200000">
            <a:off x="6470139" y="3998865"/>
            <a:ext cx="264412" cy="260465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8535FC09-6E4C-4603-B653-91AAC24538E6}"/>
              </a:ext>
            </a:extLst>
          </p:cNvPr>
          <p:cNvSpPr/>
          <p:nvPr/>
        </p:nvSpPr>
        <p:spPr>
          <a:xfrm rot="16200000">
            <a:off x="1668180" y="4555856"/>
            <a:ext cx="264412" cy="260465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842CC547-3FD3-48AF-94F1-2F2D28560741}"/>
              </a:ext>
            </a:extLst>
          </p:cNvPr>
          <p:cNvSpPr/>
          <p:nvPr/>
        </p:nvSpPr>
        <p:spPr>
          <a:xfrm rot="5400000">
            <a:off x="4454472" y="4660913"/>
            <a:ext cx="264416" cy="260461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2D3597BB-1F3F-49E1-B075-1AC70089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6632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669900"/>
              </a:buClr>
              <a:buFont typeface="Wingdings" pitchFamily="2" charset="2"/>
              <a:buNone/>
            </a:pPr>
            <a:r>
              <a:rPr lang="pt-BR" sz="2000" b="1" dirty="0"/>
              <a:t>FORMAÇÃO DE PREÇOS: ARROZ RIO GRANDE DO SUL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A356BDC9-27A4-479B-A495-358BD2E383D3}"/>
              </a:ext>
            </a:extLst>
          </p:cNvPr>
          <p:cNvSpPr/>
          <p:nvPr/>
        </p:nvSpPr>
        <p:spPr>
          <a:xfrm>
            <a:off x="35496" y="697804"/>
            <a:ext cx="1025497" cy="285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0066FF"/>
                </a:solidFill>
              </a:rPr>
              <a:t>Preços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2F67CDA-BB92-445D-8713-314FF4371A4B}"/>
              </a:ext>
            </a:extLst>
          </p:cNvPr>
          <p:cNvSpPr/>
          <p:nvPr/>
        </p:nvSpPr>
        <p:spPr>
          <a:xfrm>
            <a:off x="7991252" y="813918"/>
            <a:ext cx="952247" cy="285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66FF"/>
                </a:solidFill>
              </a:rPr>
              <a:t>Câmbio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1914C00F-7853-427A-A800-66C80D47822A}"/>
              </a:ext>
            </a:extLst>
          </p:cNvPr>
          <p:cNvCxnSpPr>
            <a:cxnSpLocks/>
          </p:cNvCxnSpPr>
          <p:nvPr/>
        </p:nvCxnSpPr>
        <p:spPr>
          <a:xfrm>
            <a:off x="726548" y="3819854"/>
            <a:ext cx="7704856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eta: para Baixo 33">
            <a:extLst>
              <a:ext uri="{FF2B5EF4-FFF2-40B4-BE49-F238E27FC236}">
                <a16:creationId xmlns:a16="http://schemas.microsoft.com/office/drawing/2014/main" id="{BC510E53-9AD0-4883-B8F4-49F8DB539E8C}"/>
              </a:ext>
            </a:extLst>
          </p:cNvPr>
          <p:cNvSpPr/>
          <p:nvPr/>
        </p:nvSpPr>
        <p:spPr>
          <a:xfrm rot="10800000">
            <a:off x="8099830" y="2940680"/>
            <a:ext cx="270560" cy="267375"/>
          </a:xfrm>
          <a:prstGeom prst="downArrow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98673C2A-A91A-4A8A-B5AF-FE8E6F88B09A}"/>
              </a:ext>
            </a:extLst>
          </p:cNvPr>
          <p:cNvSpPr/>
          <p:nvPr/>
        </p:nvSpPr>
        <p:spPr>
          <a:xfrm>
            <a:off x="7596336" y="1090568"/>
            <a:ext cx="1080120" cy="1285349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26041DBC-65AB-47E6-8233-1011679E621E}"/>
              </a:ext>
            </a:extLst>
          </p:cNvPr>
          <p:cNvCxnSpPr>
            <a:cxnSpLocks/>
          </p:cNvCxnSpPr>
          <p:nvPr/>
        </p:nvCxnSpPr>
        <p:spPr>
          <a:xfrm>
            <a:off x="755576" y="1876201"/>
            <a:ext cx="7704856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B9BF789B-3D23-4451-BC5A-D9F94987C973}"/>
              </a:ext>
            </a:extLst>
          </p:cNvPr>
          <p:cNvSpPr/>
          <p:nvPr/>
        </p:nvSpPr>
        <p:spPr>
          <a:xfrm rot="16200000">
            <a:off x="3364006" y="2858671"/>
            <a:ext cx="206543" cy="207962"/>
          </a:xfrm>
          <a:prstGeom prst="rightArrow">
            <a:avLst/>
          </a:prstGeom>
          <a:solidFill>
            <a:srgbClr val="00919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9A0E793-B291-4B0A-AB14-EC8F9FAEC50E}"/>
              </a:ext>
            </a:extLst>
          </p:cNvPr>
          <p:cNvSpPr txBox="1"/>
          <p:nvPr/>
        </p:nvSpPr>
        <p:spPr>
          <a:xfrm>
            <a:off x="3499251" y="2787372"/>
            <a:ext cx="1216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66FF"/>
                </a:solidFill>
              </a:rPr>
              <a:t>Produção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46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3" grpId="0" animBg="1"/>
      <p:bldP spid="24" grpId="0" animBg="1"/>
      <p:bldP spid="26" grpId="0" animBg="1"/>
      <p:bldP spid="27" grpId="0" animBg="1"/>
      <p:bldP spid="28" grpId="0" animBg="1"/>
      <p:bldP spid="34" grpId="0" animBg="1"/>
      <p:bldP spid="35" grpId="0" animBg="1"/>
      <p:bldP spid="37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864070C-CB32-44C5-A64E-DC214FE03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60"/>
          <a:stretch/>
        </p:blipFill>
        <p:spPr>
          <a:xfrm>
            <a:off x="0" y="-35980"/>
            <a:ext cx="9144000" cy="6893980"/>
          </a:xfrm>
          <a:prstGeom prst="rect">
            <a:avLst/>
          </a:prstGeom>
        </p:spPr>
      </p:pic>
      <p:pic>
        <p:nvPicPr>
          <p:cNvPr id="16" name="Picture 11" descr="AA">
            <a:extLst>
              <a:ext uri="{FF2B5EF4-FFF2-40B4-BE49-F238E27FC236}">
                <a16:creationId xmlns:a16="http://schemas.microsoft.com/office/drawing/2014/main" id="{3B7FA401-256D-4D8A-A4BF-54F03970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1" y="2019159"/>
            <a:ext cx="1915885" cy="152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de cantos arredondados 21">
            <a:extLst>
              <a:ext uri="{FF2B5EF4-FFF2-40B4-BE49-F238E27FC236}">
                <a16:creationId xmlns:a16="http://schemas.microsoft.com/office/drawing/2014/main" id="{76C0F9CF-79C0-469E-B1EF-8ACAD3980E06}"/>
              </a:ext>
            </a:extLst>
          </p:cNvPr>
          <p:cNvSpPr/>
          <p:nvPr/>
        </p:nvSpPr>
        <p:spPr bwMode="auto">
          <a:xfrm>
            <a:off x="1764627" y="3728158"/>
            <a:ext cx="1238218" cy="993098"/>
          </a:xfrm>
          <a:prstGeom prst="roundRect">
            <a:avLst>
              <a:gd name="adj" fmla="val 50000"/>
            </a:avLst>
          </a:prstGeom>
          <a:blipFill>
            <a:blip r:embed="rId4" cstate="print"/>
            <a:stretch>
              <a:fillRect/>
            </a:stretch>
          </a:blipFill>
          <a:ln>
            <a:headEnd type="none" w="med" len="med"/>
            <a:tailEnd type="none" w="med" len="med"/>
          </a:ln>
          <a:effectLst>
            <a:glow rad="228600">
              <a:srgbClr val="00B050">
                <a:alpha val="40000"/>
              </a:srgbClr>
            </a:glow>
            <a:outerShdw blurRad="63500" dist="38100" dir="5400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8" name="Seta dobrada para cima 22">
            <a:extLst>
              <a:ext uri="{FF2B5EF4-FFF2-40B4-BE49-F238E27FC236}">
                <a16:creationId xmlns:a16="http://schemas.microsoft.com/office/drawing/2014/main" id="{8F332028-C169-4875-BFA6-BE1390FAD91F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80455" y="3524665"/>
            <a:ext cx="920623" cy="454769"/>
          </a:xfrm>
          <a:prstGeom prst="bentUpArrow">
            <a:avLst>
              <a:gd name="adj1" fmla="val 21205"/>
              <a:gd name="adj2" fmla="val 16383"/>
              <a:gd name="adj3" fmla="val 25000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Seta dobrada para cima 24">
            <a:extLst>
              <a:ext uri="{FF2B5EF4-FFF2-40B4-BE49-F238E27FC236}">
                <a16:creationId xmlns:a16="http://schemas.microsoft.com/office/drawing/2014/main" id="{9535D6CE-2EA1-4044-A507-7D67C3F58CD6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2604672" y="3174129"/>
            <a:ext cx="1125206" cy="392292"/>
          </a:xfrm>
          <a:prstGeom prst="bentUpArrow">
            <a:avLst>
              <a:gd name="adj1" fmla="val 25000"/>
              <a:gd name="adj2" fmla="val 20976"/>
              <a:gd name="adj3" fmla="val 25000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8" name="Seta dobrada para cima 26">
            <a:extLst>
              <a:ext uri="{FF2B5EF4-FFF2-40B4-BE49-F238E27FC236}">
                <a16:creationId xmlns:a16="http://schemas.microsoft.com/office/drawing/2014/main" id="{DFA4DF5B-C2EA-4A17-8717-D2C94A014DA8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3130844" y="4285956"/>
            <a:ext cx="836986" cy="1931588"/>
          </a:xfrm>
          <a:prstGeom prst="bentUpArrow">
            <a:avLst>
              <a:gd name="adj1" fmla="val 9464"/>
              <a:gd name="adj2" fmla="val 15462"/>
              <a:gd name="adj3" fmla="val 20338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‘</a:t>
            </a:r>
          </a:p>
        </p:txBody>
      </p:sp>
      <p:sp>
        <p:nvSpPr>
          <p:cNvPr id="30" name="Retângulo de cantos arredondados 27">
            <a:extLst>
              <a:ext uri="{FF2B5EF4-FFF2-40B4-BE49-F238E27FC236}">
                <a16:creationId xmlns:a16="http://schemas.microsoft.com/office/drawing/2014/main" id="{D5317CE8-EB82-4308-9416-22F7D8CDBB13}"/>
              </a:ext>
            </a:extLst>
          </p:cNvPr>
          <p:cNvSpPr/>
          <p:nvPr/>
        </p:nvSpPr>
        <p:spPr bwMode="auto">
          <a:xfrm>
            <a:off x="7489372" y="3614061"/>
            <a:ext cx="1262743" cy="870857"/>
          </a:xfrm>
          <a:prstGeom prst="roundRect">
            <a:avLst>
              <a:gd name="adj" fmla="val 50000"/>
            </a:avLst>
          </a:prstGeom>
          <a:blipFill>
            <a:blip r:embed="rId5" cstate="print"/>
            <a:stretch>
              <a:fillRect/>
            </a:stretch>
          </a:blipFill>
          <a:ln w="22225">
            <a:solidFill>
              <a:srgbClr val="336600"/>
            </a:solidFill>
            <a:headEnd type="none" w="med" len="med"/>
            <a:tailEnd type="none" w="med" len="med"/>
          </a:ln>
          <a:effectLst>
            <a:glow rad="228600">
              <a:srgbClr val="00B050">
                <a:alpha val="40000"/>
              </a:srgbClr>
            </a:glow>
            <a:outerShdw blurRad="63500" dist="38100" dir="5400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1" name="Seta dobrada para cima 28">
            <a:extLst>
              <a:ext uri="{FF2B5EF4-FFF2-40B4-BE49-F238E27FC236}">
                <a16:creationId xmlns:a16="http://schemas.microsoft.com/office/drawing/2014/main" id="{B4CDC3C4-264C-4093-8CAA-A1E130B3C13A}"/>
              </a:ext>
            </a:extLst>
          </p:cNvPr>
          <p:cNvSpPr>
            <a:spLocks noChangeAspect="1"/>
          </p:cNvSpPr>
          <p:nvPr/>
        </p:nvSpPr>
        <p:spPr bwMode="auto">
          <a:xfrm>
            <a:off x="6206899" y="4876799"/>
            <a:ext cx="2124302" cy="478972"/>
          </a:xfrm>
          <a:prstGeom prst="bentUpArrow">
            <a:avLst>
              <a:gd name="adj1" fmla="val 17575"/>
              <a:gd name="adj2" fmla="val 27253"/>
              <a:gd name="adj3" fmla="val 34593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2" name="Retângulo de cantos arredondados 29">
            <a:extLst>
              <a:ext uri="{FF2B5EF4-FFF2-40B4-BE49-F238E27FC236}">
                <a16:creationId xmlns:a16="http://schemas.microsoft.com/office/drawing/2014/main" id="{DF88A82B-9863-4EB8-95DD-8267DBD00AE1}"/>
              </a:ext>
            </a:extLst>
          </p:cNvPr>
          <p:cNvSpPr/>
          <p:nvPr/>
        </p:nvSpPr>
        <p:spPr bwMode="auto">
          <a:xfrm>
            <a:off x="4630056" y="4917475"/>
            <a:ext cx="1326676" cy="772409"/>
          </a:xfrm>
          <a:prstGeom prst="roundRect">
            <a:avLst>
              <a:gd name="adj" fmla="val 50000"/>
            </a:avLst>
          </a:prstGeom>
          <a:blipFill>
            <a:blip r:embed="rId6" cstate="print"/>
            <a:stretch>
              <a:fillRect/>
            </a:stretch>
          </a:blipFill>
          <a:ln>
            <a:headEnd type="none" w="med" len="med"/>
            <a:tailEnd type="none" w="med" len="med"/>
          </a:ln>
          <a:effectLst>
            <a:glow rad="228600">
              <a:srgbClr val="00B050">
                <a:alpha val="40000"/>
              </a:srgbClr>
            </a:glow>
            <a:outerShdw blurRad="63500" dist="38100" dir="5400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Seta dobrada para cima 30">
            <a:extLst>
              <a:ext uri="{FF2B5EF4-FFF2-40B4-BE49-F238E27FC236}">
                <a16:creationId xmlns:a16="http://schemas.microsoft.com/office/drawing/2014/main" id="{CE0D3193-D7B7-49F2-B37E-65F5CE262922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7344229" y="2162627"/>
            <a:ext cx="1132113" cy="1132114"/>
          </a:xfrm>
          <a:prstGeom prst="bentUpArrow">
            <a:avLst>
              <a:gd name="adj1" fmla="val 6969"/>
              <a:gd name="adj2" fmla="val 7522"/>
              <a:gd name="adj3" fmla="val 10438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4" name="Fluxograma: Fita perfurada 31">
            <a:extLst>
              <a:ext uri="{FF2B5EF4-FFF2-40B4-BE49-F238E27FC236}">
                <a16:creationId xmlns:a16="http://schemas.microsoft.com/office/drawing/2014/main" id="{1CC8ECD8-3842-4E29-96BA-A0793C9C162B}"/>
              </a:ext>
            </a:extLst>
          </p:cNvPr>
          <p:cNvSpPr/>
          <p:nvPr/>
        </p:nvSpPr>
        <p:spPr bwMode="auto">
          <a:xfrm>
            <a:off x="5892801" y="1757480"/>
            <a:ext cx="1370220" cy="937926"/>
          </a:xfrm>
          <a:prstGeom prst="flowChartPunchedTape">
            <a:avLst/>
          </a:prstGeom>
          <a:blipFill>
            <a:blip r:embed="rId7" cstate="print"/>
            <a:stretch>
              <a:fillRect/>
            </a:stretch>
          </a:blipFill>
          <a:ln>
            <a:headEnd type="none" w="med" len="med"/>
            <a:tailEnd type="none" w="med" len="med"/>
          </a:ln>
          <a:effectLst>
            <a:glow rad="228600">
              <a:srgbClr val="00B050">
                <a:alpha val="40000"/>
              </a:srgbClr>
            </a:glow>
            <a:outerShdw blurRad="1270000" dist="23000" dir="5400000" rotWithShape="0">
              <a:srgbClr val="669900"/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377EDAC8-B7E8-4E24-A9F9-DBF826EE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094" y="1156163"/>
            <a:ext cx="2695829" cy="27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ARROZ: FORMAÇÃO DE PREÇOS 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C4C0DB2E-0F2A-4BDC-AC91-41B6BF731686}"/>
              </a:ext>
            </a:extLst>
          </p:cNvPr>
          <p:cNvSpPr/>
          <p:nvPr/>
        </p:nvSpPr>
        <p:spPr>
          <a:xfrm>
            <a:off x="1413798" y="2159318"/>
            <a:ext cx="1097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Tailândia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D80C0CEA-1AF3-4618-8D13-518AAEFA2DB5}"/>
              </a:ext>
            </a:extLst>
          </p:cNvPr>
          <p:cNvSpPr/>
          <p:nvPr/>
        </p:nvSpPr>
        <p:spPr>
          <a:xfrm>
            <a:off x="1440033" y="2604494"/>
            <a:ext cx="1158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Índia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4DA79A14-468F-4101-9079-12D8E6280460}"/>
              </a:ext>
            </a:extLst>
          </p:cNvPr>
          <p:cNvSpPr/>
          <p:nvPr/>
        </p:nvSpPr>
        <p:spPr>
          <a:xfrm>
            <a:off x="1474424" y="3007514"/>
            <a:ext cx="963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Vietnã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0" name="Picture 4" descr="http://2.bp.blogspot.com/-QYC8_31NII4/TrAy6G7BzKI/AAAAAAAAMJY/VCHGhSFOi54/w1200-h630-p-nu/Digitalizar0003.gif">
            <a:extLst>
              <a:ext uri="{FF2B5EF4-FFF2-40B4-BE49-F238E27FC236}">
                <a16:creationId xmlns:a16="http://schemas.microsoft.com/office/drawing/2014/main" id="{C5A81190-D4F5-4F96-9592-F68684D1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1" y="3252572"/>
            <a:ext cx="1654629" cy="899503"/>
          </a:xfrm>
          <a:prstGeom prst="rect">
            <a:avLst/>
          </a:prstGeom>
          <a:ln w="79375"/>
          <a:effectLst>
            <a:glow rad="228600">
              <a:srgbClr val="00B05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Seta dobrada para cima 30">
            <a:extLst>
              <a:ext uri="{FF2B5EF4-FFF2-40B4-BE49-F238E27FC236}">
                <a16:creationId xmlns:a16="http://schemas.microsoft.com/office/drawing/2014/main" id="{D6AF1794-C92C-48F7-A196-9C773296E478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4978400" y="2031998"/>
            <a:ext cx="711196" cy="1074057"/>
          </a:xfrm>
          <a:prstGeom prst="bentUpArrow">
            <a:avLst>
              <a:gd name="adj1" fmla="val 14286"/>
              <a:gd name="adj2" fmla="val 17278"/>
              <a:gd name="adj3" fmla="val 10438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2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51C0A76-C690-46D1-AE87-80F208230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81" y="190308"/>
            <a:ext cx="6192639" cy="25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PRODUÇÃO MUNDIAL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588F01-6A42-46ED-AF9D-4681BE1C1125}"/>
              </a:ext>
            </a:extLst>
          </p:cNvPr>
          <p:cNvSpPr/>
          <p:nvPr/>
        </p:nvSpPr>
        <p:spPr bwMode="auto">
          <a:xfrm>
            <a:off x="7308304" y="5877272"/>
            <a:ext cx="1656184" cy="6436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693E19-30F8-403D-BC83-0D760BD4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46337" cy="551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652DF1EB-EC30-4311-A079-BD7C33DAF134}"/>
              </a:ext>
            </a:extLst>
          </p:cNvPr>
          <p:cNvCxnSpPr/>
          <p:nvPr/>
        </p:nvCxnSpPr>
        <p:spPr>
          <a:xfrm>
            <a:off x="7164288" y="2408533"/>
            <a:ext cx="144017" cy="300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8B839311-9159-4AED-AE54-CF1A005BB08C}"/>
              </a:ext>
            </a:extLst>
          </p:cNvPr>
          <p:cNvSpPr/>
          <p:nvPr/>
        </p:nvSpPr>
        <p:spPr>
          <a:xfrm>
            <a:off x="6660232" y="1916832"/>
            <a:ext cx="648073" cy="51494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90%</a:t>
            </a:r>
          </a:p>
        </p:txBody>
      </p:sp>
      <p:cxnSp>
        <p:nvCxnSpPr>
          <p:cNvPr id="7" name="Conector de seta reta 16">
            <a:extLst>
              <a:ext uri="{FF2B5EF4-FFF2-40B4-BE49-F238E27FC236}">
                <a16:creationId xmlns:a16="http://schemas.microsoft.com/office/drawing/2014/main" id="{E7873C97-BA7C-46D2-A74E-F3E902255355}"/>
              </a:ext>
            </a:extLst>
          </p:cNvPr>
          <p:cNvCxnSpPr/>
          <p:nvPr/>
        </p:nvCxnSpPr>
        <p:spPr>
          <a:xfrm flipH="1">
            <a:off x="2447763" y="3136996"/>
            <a:ext cx="180020" cy="436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1A059629-047F-44F6-90EC-F17C49492FA4}"/>
              </a:ext>
            </a:extLst>
          </p:cNvPr>
          <p:cNvSpPr/>
          <p:nvPr/>
        </p:nvSpPr>
        <p:spPr>
          <a:xfrm>
            <a:off x="2447763" y="2645296"/>
            <a:ext cx="540061" cy="43953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5%</a:t>
            </a:r>
          </a:p>
        </p:txBody>
      </p:sp>
      <p:cxnSp>
        <p:nvCxnSpPr>
          <p:cNvPr id="9" name="Conector de seta reta 20">
            <a:extLst>
              <a:ext uri="{FF2B5EF4-FFF2-40B4-BE49-F238E27FC236}">
                <a16:creationId xmlns:a16="http://schemas.microsoft.com/office/drawing/2014/main" id="{9CF7700C-3C1F-49EC-93D1-E7502873FEC3}"/>
              </a:ext>
            </a:extLst>
          </p:cNvPr>
          <p:cNvCxnSpPr/>
          <p:nvPr/>
        </p:nvCxnSpPr>
        <p:spPr>
          <a:xfrm flipH="1" flipV="1">
            <a:off x="1475682" y="2645296"/>
            <a:ext cx="1080095" cy="131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81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B1E5155-6424-49E4-ADE7-EBD112DE4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4" y="144438"/>
            <a:ext cx="7201594" cy="38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>
              <a:defRPr/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PRODUÇÃO DE ARROZ EM CASCA  (MILHÕES DE TONELADAS)</a:t>
            </a:r>
            <a:endParaRPr lang="pt-BR" sz="2000" b="1" kern="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Arial" pitchFamily="34" charset="0"/>
            </a:endParaRPr>
          </a:p>
        </p:txBody>
      </p:sp>
      <p:sp>
        <p:nvSpPr>
          <p:cNvPr id="3" name="Retângulo 12">
            <a:extLst>
              <a:ext uri="{FF2B5EF4-FFF2-40B4-BE49-F238E27FC236}">
                <a16:creationId xmlns:a16="http://schemas.microsoft.com/office/drawing/2014/main" id="{37C407F3-B9E8-485C-A8E6-8B8F53AA7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505" y="6245393"/>
            <a:ext cx="1656184" cy="288291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pt-BR" sz="1000" b="1" dirty="0">
                <a:latin typeface="Arial" pitchFamily="34" charset="0"/>
                <a:cs typeface="Arial" pitchFamily="34" charset="0"/>
              </a:rPr>
              <a:t>Fonte: USDA</a:t>
            </a:r>
          </a:p>
        </p:txBody>
      </p:sp>
      <p:sp>
        <p:nvSpPr>
          <p:cNvPr id="4" name="AutoShape 676">
            <a:extLst>
              <a:ext uri="{FF2B5EF4-FFF2-40B4-BE49-F238E27FC236}">
                <a16:creationId xmlns:a16="http://schemas.microsoft.com/office/drawing/2014/main" id="{3F0D9F1A-9463-4B45-9373-E14521B84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805963"/>
            <a:ext cx="1224136" cy="288032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20/21</a:t>
            </a:r>
          </a:p>
        </p:txBody>
      </p:sp>
      <p:sp>
        <p:nvSpPr>
          <p:cNvPr id="5" name="AutoShape 677">
            <a:extLst>
              <a:ext uri="{FF2B5EF4-FFF2-40B4-BE49-F238E27FC236}">
                <a16:creationId xmlns:a16="http://schemas.microsoft.com/office/drawing/2014/main" id="{7D5723D1-AFC0-484A-8258-BA97E61BA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1199234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211,9</a:t>
            </a:r>
          </a:p>
        </p:txBody>
      </p:sp>
      <p:sp>
        <p:nvSpPr>
          <p:cNvPr id="6" name="AutoShape 707">
            <a:extLst>
              <a:ext uri="{FF2B5EF4-FFF2-40B4-BE49-F238E27FC236}">
                <a16:creationId xmlns:a16="http://schemas.microsoft.com/office/drawing/2014/main" id="{CF52F706-AD59-4D2D-AD45-A3DE86196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119923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+1,0</a:t>
            </a:r>
          </a:p>
        </p:txBody>
      </p:sp>
      <p:sp>
        <p:nvSpPr>
          <p:cNvPr id="7" name="AutoShape 652">
            <a:extLst>
              <a:ext uri="{FF2B5EF4-FFF2-40B4-BE49-F238E27FC236}">
                <a16:creationId xmlns:a16="http://schemas.microsoft.com/office/drawing/2014/main" id="{89F9E5F7-7B6F-47E0-B9C0-6102CF67F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3" y="806829"/>
            <a:ext cx="2160240" cy="287166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PAÍSES</a:t>
            </a:r>
          </a:p>
        </p:txBody>
      </p:sp>
      <p:sp>
        <p:nvSpPr>
          <p:cNvPr id="8" name="AutoShape 676">
            <a:extLst>
              <a:ext uri="{FF2B5EF4-FFF2-40B4-BE49-F238E27FC236}">
                <a16:creationId xmlns:a16="http://schemas.microsoft.com/office/drawing/2014/main" id="{6E21D9AB-A694-458D-BB65-86D74CBA0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8" y="805963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21/22</a:t>
            </a:r>
          </a:p>
        </p:txBody>
      </p:sp>
      <p:sp>
        <p:nvSpPr>
          <p:cNvPr id="9" name="AutoShape 677">
            <a:extLst>
              <a:ext uri="{FF2B5EF4-FFF2-40B4-BE49-F238E27FC236}">
                <a16:creationId xmlns:a16="http://schemas.microsoft.com/office/drawing/2014/main" id="{F6F818F0-356C-4760-A974-D01433C27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1199234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212,9</a:t>
            </a:r>
          </a:p>
        </p:txBody>
      </p:sp>
      <p:sp>
        <p:nvSpPr>
          <p:cNvPr id="10" name="AutoShape 677">
            <a:extLst>
              <a:ext uri="{FF2B5EF4-FFF2-40B4-BE49-F238E27FC236}">
                <a16:creationId xmlns:a16="http://schemas.microsoft.com/office/drawing/2014/main" id="{80750763-48A8-4E49-B69D-5A850D52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1199234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CHINA</a:t>
            </a:r>
          </a:p>
        </p:txBody>
      </p:sp>
      <p:sp>
        <p:nvSpPr>
          <p:cNvPr id="11" name="AutoShape 677">
            <a:extLst>
              <a:ext uri="{FF2B5EF4-FFF2-40B4-BE49-F238E27FC236}">
                <a16:creationId xmlns:a16="http://schemas.microsoft.com/office/drawing/2014/main" id="{3CDF493D-5F4C-48C9-8944-E1F73370C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1591538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181,5</a:t>
            </a:r>
          </a:p>
        </p:txBody>
      </p:sp>
      <p:sp>
        <p:nvSpPr>
          <p:cNvPr id="12" name="AutoShape 707">
            <a:extLst>
              <a:ext uri="{FF2B5EF4-FFF2-40B4-BE49-F238E27FC236}">
                <a16:creationId xmlns:a16="http://schemas.microsoft.com/office/drawing/2014/main" id="{44EB1032-C490-416E-B334-64FBF5F0A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1591538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-1,5</a:t>
            </a:r>
          </a:p>
        </p:txBody>
      </p:sp>
      <p:sp>
        <p:nvSpPr>
          <p:cNvPr id="13" name="AutoShape 677">
            <a:extLst>
              <a:ext uri="{FF2B5EF4-FFF2-40B4-BE49-F238E27FC236}">
                <a16:creationId xmlns:a16="http://schemas.microsoft.com/office/drawing/2014/main" id="{BA9C852A-59F3-49AE-BCE8-65DDFA6F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1591538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180,0</a:t>
            </a:r>
          </a:p>
        </p:txBody>
      </p:sp>
      <p:sp>
        <p:nvSpPr>
          <p:cNvPr id="14" name="AutoShape 677">
            <a:extLst>
              <a:ext uri="{FF2B5EF4-FFF2-40B4-BE49-F238E27FC236}">
                <a16:creationId xmlns:a16="http://schemas.microsoft.com/office/drawing/2014/main" id="{AA782B77-FA85-4567-B2A5-678584CCF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1591538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INDIA</a:t>
            </a:r>
          </a:p>
        </p:txBody>
      </p:sp>
      <p:sp>
        <p:nvSpPr>
          <p:cNvPr id="15" name="AutoShape 677">
            <a:extLst>
              <a:ext uri="{FF2B5EF4-FFF2-40B4-BE49-F238E27FC236}">
                <a16:creationId xmlns:a16="http://schemas.microsoft.com/office/drawing/2014/main" id="{0B22B655-6E4B-40B1-B02B-E7CCE2B82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2023586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55,4</a:t>
            </a:r>
          </a:p>
        </p:txBody>
      </p:sp>
      <p:sp>
        <p:nvSpPr>
          <p:cNvPr id="16" name="AutoShape 707">
            <a:extLst>
              <a:ext uri="{FF2B5EF4-FFF2-40B4-BE49-F238E27FC236}">
                <a16:creationId xmlns:a16="http://schemas.microsoft.com/office/drawing/2014/main" id="{B771FF60-567C-4A8B-A994-B443B4DB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2023586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+0,2</a:t>
            </a:r>
          </a:p>
        </p:txBody>
      </p:sp>
      <p:sp>
        <p:nvSpPr>
          <p:cNvPr id="17" name="AutoShape 677">
            <a:extLst>
              <a:ext uri="{FF2B5EF4-FFF2-40B4-BE49-F238E27FC236}">
                <a16:creationId xmlns:a16="http://schemas.microsoft.com/office/drawing/2014/main" id="{F4BF8191-81E4-43DA-8C89-C614FEB31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2023586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55,6</a:t>
            </a:r>
          </a:p>
        </p:txBody>
      </p:sp>
      <p:sp>
        <p:nvSpPr>
          <p:cNvPr id="18" name="AutoShape 677">
            <a:extLst>
              <a:ext uri="{FF2B5EF4-FFF2-40B4-BE49-F238E27FC236}">
                <a16:creationId xmlns:a16="http://schemas.microsoft.com/office/drawing/2014/main" id="{EED72E54-2035-4BD7-991B-FACD383D7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2023586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INDONESIA</a:t>
            </a:r>
          </a:p>
        </p:txBody>
      </p:sp>
      <p:sp>
        <p:nvSpPr>
          <p:cNvPr id="19" name="AutoShape 677">
            <a:extLst>
              <a:ext uri="{FF2B5EF4-FFF2-40B4-BE49-F238E27FC236}">
                <a16:creationId xmlns:a16="http://schemas.microsoft.com/office/drawing/2014/main" id="{DA8A3CAC-5E8D-4BF0-845F-640D9D7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2887682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43,4</a:t>
            </a:r>
          </a:p>
        </p:txBody>
      </p:sp>
      <p:sp>
        <p:nvSpPr>
          <p:cNvPr id="20" name="AutoShape 707">
            <a:extLst>
              <a:ext uri="{FF2B5EF4-FFF2-40B4-BE49-F238E27FC236}">
                <a16:creationId xmlns:a16="http://schemas.microsoft.com/office/drawing/2014/main" id="{F30FE528-FC13-4670-BDCE-32E6A5759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2887682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-0,3</a:t>
            </a:r>
          </a:p>
        </p:txBody>
      </p:sp>
      <p:sp>
        <p:nvSpPr>
          <p:cNvPr id="21" name="AutoShape 677">
            <a:extLst>
              <a:ext uri="{FF2B5EF4-FFF2-40B4-BE49-F238E27FC236}">
                <a16:creationId xmlns:a16="http://schemas.microsoft.com/office/drawing/2014/main" id="{D40FEA1B-D77F-4DC5-87EF-2DE8EED0A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2887682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43</a:t>
            </a:r>
          </a:p>
        </p:txBody>
      </p:sp>
      <p:sp>
        <p:nvSpPr>
          <p:cNvPr id="22" name="AutoShape 677">
            <a:extLst>
              <a:ext uri="{FF2B5EF4-FFF2-40B4-BE49-F238E27FC236}">
                <a16:creationId xmlns:a16="http://schemas.microsoft.com/office/drawing/2014/main" id="{76D4E317-5C6E-44D9-9F32-517F11B4B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2887682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VIETNÃ</a:t>
            </a:r>
          </a:p>
        </p:txBody>
      </p:sp>
      <p:sp>
        <p:nvSpPr>
          <p:cNvPr id="23" name="AutoShape 677">
            <a:extLst>
              <a:ext uri="{FF2B5EF4-FFF2-40B4-BE49-F238E27FC236}">
                <a16:creationId xmlns:a16="http://schemas.microsoft.com/office/drawing/2014/main" id="{F891BE72-DC63-4683-B2D1-622E10ED8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3319730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28,5</a:t>
            </a:r>
          </a:p>
        </p:txBody>
      </p:sp>
      <p:sp>
        <p:nvSpPr>
          <p:cNvPr id="24" name="AutoShape 707">
            <a:extLst>
              <a:ext uri="{FF2B5EF4-FFF2-40B4-BE49-F238E27FC236}">
                <a16:creationId xmlns:a16="http://schemas.microsoft.com/office/drawing/2014/main" id="{80CE5F00-EF18-4377-B1A4-E9B3777C8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3319730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+1</a:t>
            </a:r>
          </a:p>
        </p:txBody>
      </p:sp>
      <p:sp>
        <p:nvSpPr>
          <p:cNvPr id="25" name="AutoShape 677">
            <a:extLst>
              <a:ext uri="{FF2B5EF4-FFF2-40B4-BE49-F238E27FC236}">
                <a16:creationId xmlns:a16="http://schemas.microsoft.com/office/drawing/2014/main" id="{52D850FD-5005-458D-A9A4-ABC281C2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3319730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29,5</a:t>
            </a:r>
          </a:p>
        </p:txBody>
      </p:sp>
      <p:sp>
        <p:nvSpPr>
          <p:cNvPr id="26" name="AutoShape 677">
            <a:extLst>
              <a:ext uri="{FF2B5EF4-FFF2-40B4-BE49-F238E27FC236}">
                <a16:creationId xmlns:a16="http://schemas.microsoft.com/office/drawing/2014/main" id="{52FE4FC0-0F4B-4619-813F-871874A6F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3319730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TAILÂNDIA</a:t>
            </a:r>
          </a:p>
        </p:txBody>
      </p:sp>
      <p:sp>
        <p:nvSpPr>
          <p:cNvPr id="27" name="AutoShape 677">
            <a:extLst>
              <a:ext uri="{FF2B5EF4-FFF2-40B4-BE49-F238E27FC236}">
                <a16:creationId xmlns:a16="http://schemas.microsoft.com/office/drawing/2014/main" id="{709F91E6-438E-444F-BF74-A2D0D3FF6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3751778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19,7</a:t>
            </a:r>
          </a:p>
        </p:txBody>
      </p:sp>
      <p:sp>
        <p:nvSpPr>
          <p:cNvPr id="28" name="AutoShape 707">
            <a:extLst>
              <a:ext uri="{FF2B5EF4-FFF2-40B4-BE49-F238E27FC236}">
                <a16:creationId xmlns:a16="http://schemas.microsoft.com/office/drawing/2014/main" id="{7F2481BE-0233-463B-BBAF-E09345FCD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3751778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+0,3</a:t>
            </a:r>
          </a:p>
        </p:txBody>
      </p:sp>
      <p:sp>
        <p:nvSpPr>
          <p:cNvPr id="29" name="AutoShape 677">
            <a:extLst>
              <a:ext uri="{FF2B5EF4-FFF2-40B4-BE49-F238E27FC236}">
                <a16:creationId xmlns:a16="http://schemas.microsoft.com/office/drawing/2014/main" id="{8D9382B4-C530-424B-89E5-2AF66DE4A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3751778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30" name="AutoShape 677">
            <a:extLst>
              <a:ext uri="{FF2B5EF4-FFF2-40B4-BE49-F238E27FC236}">
                <a16:creationId xmlns:a16="http://schemas.microsoft.com/office/drawing/2014/main" id="{4BF34C45-DA75-41E4-8B18-C64294A5C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3751778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BURMA</a:t>
            </a:r>
          </a:p>
        </p:txBody>
      </p:sp>
      <p:sp>
        <p:nvSpPr>
          <p:cNvPr id="31" name="AutoShape 677">
            <a:extLst>
              <a:ext uri="{FF2B5EF4-FFF2-40B4-BE49-F238E27FC236}">
                <a16:creationId xmlns:a16="http://schemas.microsoft.com/office/drawing/2014/main" id="{5C68ED6E-545D-40ED-B0FC-4F6D55BAF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4183826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19,7</a:t>
            </a:r>
          </a:p>
        </p:txBody>
      </p:sp>
      <p:sp>
        <p:nvSpPr>
          <p:cNvPr id="32" name="AutoShape 707">
            <a:extLst>
              <a:ext uri="{FF2B5EF4-FFF2-40B4-BE49-F238E27FC236}">
                <a16:creationId xmlns:a16="http://schemas.microsoft.com/office/drawing/2014/main" id="{CCBDD150-E483-4A47-8FDB-6609E3510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4183826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-0,2</a:t>
            </a:r>
          </a:p>
        </p:txBody>
      </p:sp>
      <p:sp>
        <p:nvSpPr>
          <p:cNvPr id="33" name="AutoShape 677">
            <a:extLst>
              <a:ext uri="{FF2B5EF4-FFF2-40B4-BE49-F238E27FC236}">
                <a16:creationId xmlns:a16="http://schemas.microsoft.com/office/drawing/2014/main" id="{1E7A76EB-2355-4FD2-82EB-E078AA3DC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4183826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19,5</a:t>
            </a:r>
          </a:p>
        </p:txBody>
      </p:sp>
      <p:sp>
        <p:nvSpPr>
          <p:cNvPr id="34" name="AutoShape 677">
            <a:extLst>
              <a:ext uri="{FF2B5EF4-FFF2-40B4-BE49-F238E27FC236}">
                <a16:creationId xmlns:a16="http://schemas.microsoft.com/office/drawing/2014/main" id="{D26E2930-4A0F-4026-ACBB-430031BBB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4183826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FILIPINAS</a:t>
            </a:r>
          </a:p>
        </p:txBody>
      </p:sp>
      <p:sp>
        <p:nvSpPr>
          <p:cNvPr id="35" name="AutoShape 677">
            <a:extLst>
              <a:ext uri="{FF2B5EF4-FFF2-40B4-BE49-F238E27FC236}">
                <a16:creationId xmlns:a16="http://schemas.microsoft.com/office/drawing/2014/main" id="{C6BCB5F0-0B03-4FB6-96B6-5549C21CE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4600200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12,2</a:t>
            </a:r>
          </a:p>
        </p:txBody>
      </p:sp>
      <p:sp>
        <p:nvSpPr>
          <p:cNvPr id="36" name="AutoShape 707">
            <a:extLst>
              <a:ext uri="{FF2B5EF4-FFF2-40B4-BE49-F238E27FC236}">
                <a16:creationId xmlns:a16="http://schemas.microsoft.com/office/drawing/2014/main" id="{3E909756-68FC-4CDF-8097-8151994E5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5047922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+0,2</a:t>
            </a:r>
          </a:p>
        </p:txBody>
      </p:sp>
      <p:sp>
        <p:nvSpPr>
          <p:cNvPr id="37" name="AutoShape 677">
            <a:extLst>
              <a:ext uri="{FF2B5EF4-FFF2-40B4-BE49-F238E27FC236}">
                <a16:creationId xmlns:a16="http://schemas.microsoft.com/office/drawing/2014/main" id="{36BE3B8C-2287-4628-95A0-1AC63828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4600200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12,3</a:t>
            </a:r>
          </a:p>
        </p:txBody>
      </p:sp>
      <p:sp>
        <p:nvSpPr>
          <p:cNvPr id="38" name="AutoShape 677">
            <a:extLst>
              <a:ext uri="{FF2B5EF4-FFF2-40B4-BE49-F238E27FC236}">
                <a16:creationId xmlns:a16="http://schemas.microsoft.com/office/drawing/2014/main" id="{389225D5-9FCB-4CEC-B356-3B4F2D0F5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4600200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PAQUISTÃO</a:t>
            </a:r>
          </a:p>
        </p:txBody>
      </p:sp>
      <p:sp>
        <p:nvSpPr>
          <p:cNvPr id="39" name="AutoShape 677">
            <a:extLst>
              <a:ext uri="{FF2B5EF4-FFF2-40B4-BE49-F238E27FC236}">
                <a16:creationId xmlns:a16="http://schemas.microsoft.com/office/drawing/2014/main" id="{3A391273-4729-4195-8699-E2C168A20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5896344"/>
            <a:ext cx="1218877" cy="28803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751,5</a:t>
            </a:r>
          </a:p>
        </p:txBody>
      </p:sp>
      <p:sp>
        <p:nvSpPr>
          <p:cNvPr id="40" name="AutoShape 707">
            <a:extLst>
              <a:ext uri="{FF2B5EF4-FFF2-40B4-BE49-F238E27FC236}">
                <a16:creationId xmlns:a16="http://schemas.microsoft.com/office/drawing/2014/main" id="{A530F7E7-52FF-4DBF-AB5B-EFE4BAD8D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589634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+2,9</a:t>
            </a:r>
          </a:p>
        </p:txBody>
      </p:sp>
      <p:sp>
        <p:nvSpPr>
          <p:cNvPr id="41" name="AutoShape 677">
            <a:extLst>
              <a:ext uri="{FF2B5EF4-FFF2-40B4-BE49-F238E27FC236}">
                <a16:creationId xmlns:a16="http://schemas.microsoft.com/office/drawing/2014/main" id="{8391C8AE-842F-46C5-BF57-4789C55C9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5896344"/>
            <a:ext cx="1218877" cy="28803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754,4</a:t>
            </a:r>
          </a:p>
        </p:txBody>
      </p:sp>
      <p:sp>
        <p:nvSpPr>
          <p:cNvPr id="42" name="AutoShape 677">
            <a:extLst>
              <a:ext uri="{FF2B5EF4-FFF2-40B4-BE49-F238E27FC236}">
                <a16:creationId xmlns:a16="http://schemas.microsoft.com/office/drawing/2014/main" id="{026ABA88-D167-49C6-8B60-0CE51E51A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5896344"/>
            <a:ext cx="2160240" cy="28803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lvl="1"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MUNDO </a:t>
            </a:r>
          </a:p>
        </p:txBody>
      </p:sp>
      <p:sp>
        <p:nvSpPr>
          <p:cNvPr id="43" name="AutoShape 677">
            <a:extLst>
              <a:ext uri="{FF2B5EF4-FFF2-40B4-BE49-F238E27FC236}">
                <a16:creationId xmlns:a16="http://schemas.microsoft.com/office/drawing/2014/main" id="{6B50637F-24AC-43E1-8540-AC8852682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2455634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51,9</a:t>
            </a:r>
          </a:p>
        </p:txBody>
      </p:sp>
      <p:sp>
        <p:nvSpPr>
          <p:cNvPr id="44" name="AutoShape 707">
            <a:extLst>
              <a:ext uri="{FF2B5EF4-FFF2-40B4-BE49-F238E27FC236}">
                <a16:creationId xmlns:a16="http://schemas.microsoft.com/office/drawing/2014/main" id="{3CFA7C9B-C4B6-480F-BB85-889D2F537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245563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+1,1</a:t>
            </a:r>
          </a:p>
        </p:txBody>
      </p:sp>
      <p:sp>
        <p:nvSpPr>
          <p:cNvPr id="45" name="AutoShape 677">
            <a:extLst>
              <a:ext uri="{FF2B5EF4-FFF2-40B4-BE49-F238E27FC236}">
                <a16:creationId xmlns:a16="http://schemas.microsoft.com/office/drawing/2014/main" id="{EA373A02-C7C1-47C9-B279-57AE68379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2455634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53</a:t>
            </a:r>
          </a:p>
        </p:txBody>
      </p:sp>
      <p:sp>
        <p:nvSpPr>
          <p:cNvPr id="46" name="AutoShape 677">
            <a:extLst>
              <a:ext uri="{FF2B5EF4-FFF2-40B4-BE49-F238E27FC236}">
                <a16:creationId xmlns:a16="http://schemas.microsoft.com/office/drawing/2014/main" id="{987CB1BD-412F-422D-9FA1-080F2275A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2455634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BANGLADESH</a:t>
            </a:r>
          </a:p>
        </p:txBody>
      </p:sp>
      <p:sp>
        <p:nvSpPr>
          <p:cNvPr id="47" name="AutoShape 677">
            <a:extLst>
              <a:ext uri="{FF2B5EF4-FFF2-40B4-BE49-F238E27FC236}">
                <a16:creationId xmlns:a16="http://schemas.microsoft.com/office/drawing/2014/main" id="{2F35F1E2-3FEA-48B5-88C4-E4F382A23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5479970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116,3</a:t>
            </a:r>
          </a:p>
        </p:txBody>
      </p:sp>
      <p:sp>
        <p:nvSpPr>
          <p:cNvPr id="48" name="AutoShape 707">
            <a:extLst>
              <a:ext uri="{FF2B5EF4-FFF2-40B4-BE49-F238E27FC236}">
                <a16:creationId xmlns:a16="http://schemas.microsoft.com/office/drawing/2014/main" id="{F14A9D97-2962-4F96-86B3-09F359C8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5479970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+1</a:t>
            </a:r>
          </a:p>
        </p:txBody>
      </p:sp>
      <p:sp>
        <p:nvSpPr>
          <p:cNvPr id="49" name="AutoShape 677">
            <a:extLst>
              <a:ext uri="{FF2B5EF4-FFF2-40B4-BE49-F238E27FC236}">
                <a16:creationId xmlns:a16="http://schemas.microsoft.com/office/drawing/2014/main" id="{172683D4-48EE-40AF-A059-8C654457E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5479970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117,3</a:t>
            </a:r>
          </a:p>
        </p:txBody>
      </p:sp>
      <p:sp>
        <p:nvSpPr>
          <p:cNvPr id="50" name="AutoShape 677">
            <a:extLst>
              <a:ext uri="{FF2B5EF4-FFF2-40B4-BE49-F238E27FC236}">
                <a16:creationId xmlns:a16="http://schemas.microsoft.com/office/drawing/2014/main" id="{2915E37D-875C-4B68-BB18-B48059F9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5479970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OUTROS</a:t>
            </a:r>
          </a:p>
        </p:txBody>
      </p:sp>
      <p:sp>
        <p:nvSpPr>
          <p:cNvPr id="51" name="AutoShape 677">
            <a:extLst>
              <a:ext uri="{FF2B5EF4-FFF2-40B4-BE49-F238E27FC236}">
                <a16:creationId xmlns:a16="http://schemas.microsoft.com/office/drawing/2014/main" id="{2442B3FE-7E39-4E11-A178-49E2CC90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8" y="5032248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>
            <a:headEnd/>
            <a:tailEnd/>
          </a:ln>
          <a:effectLst>
            <a:glow rad="228600">
              <a:srgbClr val="FFFF00">
                <a:alpha val="61000"/>
              </a:srgb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11,1</a:t>
            </a:r>
          </a:p>
        </p:txBody>
      </p:sp>
      <p:sp>
        <p:nvSpPr>
          <p:cNvPr id="52" name="AutoShape 707">
            <a:extLst>
              <a:ext uri="{FF2B5EF4-FFF2-40B4-BE49-F238E27FC236}">
                <a16:creationId xmlns:a16="http://schemas.microsoft.com/office/drawing/2014/main" id="{5756E5AF-9C4E-47B5-B450-6D7781454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912" y="461587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glow rad="127000">
              <a:srgbClr val="FFFF00"/>
            </a:glow>
            <a:outerShdw blurRad="63500" dist="38100" dir="5400000" rotWithShape="0">
              <a:schemeClr val="bg1">
                <a:alpha val="45000"/>
              </a:scheme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+0,2</a:t>
            </a:r>
          </a:p>
        </p:txBody>
      </p:sp>
      <p:sp>
        <p:nvSpPr>
          <p:cNvPr id="53" name="AutoShape 677">
            <a:extLst>
              <a:ext uri="{FF2B5EF4-FFF2-40B4-BE49-F238E27FC236}">
                <a16:creationId xmlns:a16="http://schemas.microsoft.com/office/drawing/2014/main" id="{A041B546-405A-4E1D-ABAA-BF476F3B9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759" y="5032248"/>
            <a:ext cx="1218877" cy="2880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>
            <a:headEnd/>
            <a:tailEnd/>
          </a:ln>
          <a:effectLst>
            <a:glow rad="228600">
              <a:srgbClr val="FFFF00">
                <a:alpha val="61000"/>
              </a:srgb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11,3</a:t>
            </a:r>
          </a:p>
        </p:txBody>
      </p:sp>
      <p:sp>
        <p:nvSpPr>
          <p:cNvPr id="54" name="AutoShape 677">
            <a:extLst>
              <a:ext uri="{FF2B5EF4-FFF2-40B4-BE49-F238E27FC236}">
                <a16:creationId xmlns:a16="http://schemas.microsoft.com/office/drawing/2014/main" id="{4B1316F5-471C-473A-A313-F3B3B7BD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92" y="5032248"/>
            <a:ext cx="2160240" cy="2880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>
            <a:headEnd/>
            <a:tailEnd/>
          </a:ln>
          <a:effectLst>
            <a:glow rad="228600">
              <a:srgbClr val="FFFF00">
                <a:alpha val="61000"/>
              </a:srgb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BRASIL</a:t>
            </a:r>
          </a:p>
        </p:txBody>
      </p:sp>
      <p:sp>
        <p:nvSpPr>
          <p:cNvPr id="55" name="AutoShape 707">
            <a:extLst>
              <a:ext uri="{FF2B5EF4-FFF2-40B4-BE49-F238E27FC236}">
                <a16:creationId xmlns:a16="http://schemas.microsoft.com/office/drawing/2014/main" id="{A751671E-EFBF-4A7E-8715-FAC7A9302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365" y="589634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+8,8</a:t>
            </a:r>
          </a:p>
        </p:txBody>
      </p:sp>
      <p:sp>
        <p:nvSpPr>
          <p:cNvPr id="56" name="AutoShape 707">
            <a:extLst>
              <a:ext uri="{FF2B5EF4-FFF2-40B4-BE49-F238E27FC236}">
                <a16:creationId xmlns:a16="http://schemas.microsoft.com/office/drawing/2014/main" id="{91F519CC-AD70-4A38-9853-788695863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119923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+2,2</a:t>
            </a:r>
          </a:p>
        </p:txBody>
      </p:sp>
      <p:sp>
        <p:nvSpPr>
          <p:cNvPr id="57" name="AutoShape 707">
            <a:extLst>
              <a:ext uri="{FF2B5EF4-FFF2-40B4-BE49-F238E27FC236}">
                <a16:creationId xmlns:a16="http://schemas.microsoft.com/office/drawing/2014/main" id="{AF7D1DDC-7167-4CB2-B579-4EFB05270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1591538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+3,2</a:t>
            </a:r>
          </a:p>
        </p:txBody>
      </p:sp>
      <p:sp>
        <p:nvSpPr>
          <p:cNvPr id="58" name="AutoShape 707">
            <a:extLst>
              <a:ext uri="{FF2B5EF4-FFF2-40B4-BE49-F238E27FC236}">
                <a16:creationId xmlns:a16="http://schemas.microsoft.com/office/drawing/2014/main" id="{3A794379-4742-430D-BA9A-B4165AF31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2023586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+0,8</a:t>
            </a:r>
          </a:p>
        </p:txBody>
      </p:sp>
      <p:sp>
        <p:nvSpPr>
          <p:cNvPr id="59" name="AutoShape 707">
            <a:extLst>
              <a:ext uri="{FF2B5EF4-FFF2-40B4-BE49-F238E27FC236}">
                <a16:creationId xmlns:a16="http://schemas.microsoft.com/office/drawing/2014/main" id="{B2C5662A-02E9-421D-9F8D-22273FCB7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2887682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60" name="AutoShape 707">
            <a:extLst>
              <a:ext uri="{FF2B5EF4-FFF2-40B4-BE49-F238E27FC236}">
                <a16:creationId xmlns:a16="http://schemas.microsoft.com/office/drawing/2014/main" id="{2C038795-32E0-48B5-81C2-4CB63D85D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3319730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+1,8</a:t>
            </a:r>
          </a:p>
        </p:txBody>
      </p:sp>
      <p:sp>
        <p:nvSpPr>
          <p:cNvPr id="61" name="AutoShape 707">
            <a:extLst>
              <a:ext uri="{FF2B5EF4-FFF2-40B4-BE49-F238E27FC236}">
                <a16:creationId xmlns:a16="http://schemas.microsoft.com/office/drawing/2014/main" id="{928BAEAE-3AD9-4B17-8B4C-804369677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3751778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-0,1</a:t>
            </a:r>
          </a:p>
        </p:txBody>
      </p:sp>
      <p:sp>
        <p:nvSpPr>
          <p:cNvPr id="62" name="AutoShape 707">
            <a:extLst>
              <a:ext uri="{FF2B5EF4-FFF2-40B4-BE49-F238E27FC236}">
                <a16:creationId xmlns:a16="http://schemas.microsoft.com/office/drawing/2014/main" id="{A2E2A4DA-128F-416C-A3F5-A6B877C44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4183826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+0,8</a:t>
            </a:r>
          </a:p>
        </p:txBody>
      </p:sp>
      <p:sp>
        <p:nvSpPr>
          <p:cNvPr id="63" name="AutoShape 707">
            <a:extLst>
              <a:ext uri="{FF2B5EF4-FFF2-40B4-BE49-F238E27FC236}">
                <a16:creationId xmlns:a16="http://schemas.microsoft.com/office/drawing/2014/main" id="{F08B2F37-7DE5-44AB-A74A-B755EABC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5047922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-0,1</a:t>
            </a:r>
          </a:p>
        </p:txBody>
      </p:sp>
      <p:sp>
        <p:nvSpPr>
          <p:cNvPr id="64" name="AutoShape 707">
            <a:extLst>
              <a:ext uri="{FF2B5EF4-FFF2-40B4-BE49-F238E27FC236}">
                <a16:creationId xmlns:a16="http://schemas.microsoft.com/office/drawing/2014/main" id="{F6384117-8970-47C3-9BD1-38BC9D36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245563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-1,9</a:t>
            </a:r>
          </a:p>
        </p:txBody>
      </p:sp>
      <p:sp>
        <p:nvSpPr>
          <p:cNvPr id="65" name="AutoShape 707">
            <a:extLst>
              <a:ext uri="{FF2B5EF4-FFF2-40B4-BE49-F238E27FC236}">
                <a16:creationId xmlns:a16="http://schemas.microsoft.com/office/drawing/2014/main" id="{B415F834-8781-4D45-9DF6-2BD8A282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5479970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+0,7</a:t>
            </a:r>
          </a:p>
        </p:txBody>
      </p:sp>
      <p:sp>
        <p:nvSpPr>
          <p:cNvPr id="66" name="AutoShape 707">
            <a:extLst>
              <a:ext uri="{FF2B5EF4-FFF2-40B4-BE49-F238E27FC236}">
                <a16:creationId xmlns:a16="http://schemas.microsoft.com/office/drawing/2014/main" id="{035C290C-BFA7-4DD1-B07B-0A7D7EB51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624" y="4615874"/>
            <a:ext cx="936104" cy="288032"/>
          </a:xfrm>
          <a:prstGeom prst="roundRect">
            <a:avLst>
              <a:gd name="adj" fmla="val 50000"/>
            </a:avLst>
          </a:prstGeom>
          <a:noFill/>
          <a:ln w="22225">
            <a:noFill/>
            <a:headEnd/>
            <a:tailEnd/>
          </a:ln>
          <a:effectLst>
            <a:glow rad="127000">
              <a:srgbClr val="FFFF00"/>
            </a:glow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+1,4</a:t>
            </a:r>
          </a:p>
        </p:txBody>
      </p:sp>
    </p:spTree>
    <p:extLst>
      <p:ext uri="{BB962C8B-B14F-4D97-AF65-F5344CB8AC3E}">
        <p14:creationId xmlns:p14="http://schemas.microsoft.com/office/powerpoint/2010/main" val="40662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2" grpId="0"/>
      <p:bldP spid="13" grpId="0" animBg="1"/>
      <p:bldP spid="16" grpId="0"/>
      <p:bldP spid="17" grpId="0" animBg="1"/>
      <p:bldP spid="20" grpId="0"/>
      <p:bldP spid="21" grpId="0" animBg="1"/>
      <p:bldP spid="24" grpId="0"/>
      <p:bldP spid="25" grpId="0" animBg="1"/>
      <p:bldP spid="28" grpId="0"/>
      <p:bldP spid="29" grpId="0" animBg="1"/>
      <p:bldP spid="32" grpId="0"/>
      <p:bldP spid="33" grpId="0" animBg="1"/>
      <p:bldP spid="36" grpId="0"/>
      <p:bldP spid="37" grpId="0" animBg="1"/>
      <p:bldP spid="40" grpId="0"/>
      <p:bldP spid="41" grpId="0" animBg="1"/>
      <p:bldP spid="44" grpId="0"/>
      <p:bldP spid="45" grpId="0" animBg="1"/>
      <p:bldP spid="48" grpId="0"/>
      <p:bldP spid="49" grpId="0" animBg="1"/>
      <p:bldP spid="52" grpId="0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8513FF3-5A86-4ACF-9AB2-3AF81120D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42535"/>
            <a:ext cx="8648700" cy="530352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5737265D-0F79-48C4-B068-70F218793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29" y="258976"/>
            <a:ext cx="756083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PRODUÇÃO – CONSUMO: MILHÕES TONELADAS: 2021/22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88FB570-50DC-4F1C-AFB0-5EB54DF70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5793777"/>
            <a:ext cx="1439862" cy="26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200" dirty="0">
                <a:solidFill>
                  <a:srgbClr val="92D050"/>
                </a:solidFill>
                <a:latin typeface="Times New Roman" pitchFamily="18" charset="0"/>
              </a:rPr>
              <a:t>Fonte:USDA</a:t>
            </a:r>
            <a:endParaRPr lang="pt-BR" sz="1200" dirty="0">
              <a:solidFill>
                <a:srgbClr val="92D05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5800A4-4FDC-4171-AFC3-8BC9CCE65EC7}"/>
              </a:ext>
            </a:extLst>
          </p:cNvPr>
          <p:cNvSpPr/>
          <p:nvPr/>
        </p:nvSpPr>
        <p:spPr bwMode="auto">
          <a:xfrm rot="19593763">
            <a:off x="1308045" y="891645"/>
            <a:ext cx="1124166" cy="2634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charset="0"/>
              </a:rPr>
              <a:t>India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DB3570B-C936-49FC-B8E7-47C0409F9046}"/>
              </a:ext>
            </a:extLst>
          </p:cNvPr>
          <p:cNvSpPr/>
          <p:nvPr/>
        </p:nvSpPr>
        <p:spPr bwMode="auto">
          <a:xfrm rot="18245594">
            <a:off x="1069683" y="1616109"/>
            <a:ext cx="1537567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charset="0"/>
              </a:rPr>
              <a:t>Tailândia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381F234-62BB-40BB-8B92-BAC16F9BB34E}"/>
              </a:ext>
            </a:extLst>
          </p:cNvPr>
          <p:cNvSpPr/>
          <p:nvPr/>
        </p:nvSpPr>
        <p:spPr bwMode="auto">
          <a:xfrm rot="18794557">
            <a:off x="1801163" y="2342996"/>
            <a:ext cx="1045588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3300"/>
                </a:solidFill>
                <a:latin typeface="Arial" charset="0"/>
              </a:rPr>
              <a:t>Vietnã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3679E62-82D0-42DE-BEAD-CFFB4CACCB87}"/>
              </a:ext>
            </a:extLst>
          </p:cNvPr>
          <p:cNvSpPr/>
          <p:nvPr/>
        </p:nvSpPr>
        <p:spPr bwMode="auto">
          <a:xfrm rot="18553840">
            <a:off x="1921802" y="2398287"/>
            <a:ext cx="2243332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charset="0"/>
              </a:rPr>
              <a:t>Paquistão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2F9AF3-B32E-44E5-B23E-816F2EF08659}"/>
              </a:ext>
            </a:extLst>
          </p:cNvPr>
          <p:cNvSpPr/>
          <p:nvPr/>
        </p:nvSpPr>
        <p:spPr bwMode="auto">
          <a:xfrm rot="18502899">
            <a:off x="2880604" y="3234923"/>
            <a:ext cx="2243332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EUA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3858676-B6E9-4F74-9D80-DD1AD2245A67}"/>
              </a:ext>
            </a:extLst>
          </p:cNvPr>
          <p:cNvSpPr/>
          <p:nvPr/>
        </p:nvSpPr>
        <p:spPr bwMode="auto">
          <a:xfrm rot="18195109">
            <a:off x="2296170" y="3045120"/>
            <a:ext cx="2243332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charset="0"/>
              </a:rPr>
              <a:t>Burma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5750842-946E-4EE1-8AC6-643B55AC3848}"/>
              </a:ext>
            </a:extLst>
          </p:cNvPr>
          <p:cNvSpPr/>
          <p:nvPr/>
        </p:nvSpPr>
        <p:spPr bwMode="auto">
          <a:xfrm rot="17862242">
            <a:off x="3964070" y="3794888"/>
            <a:ext cx="1517548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  <a:latin typeface="Arial" charset="0"/>
              </a:rPr>
              <a:t>Uruguai 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CC5842B-3684-469D-987B-1E2ECBB5CB0A}"/>
              </a:ext>
            </a:extLst>
          </p:cNvPr>
          <p:cNvSpPr/>
          <p:nvPr/>
        </p:nvSpPr>
        <p:spPr bwMode="auto">
          <a:xfrm rot="17077305">
            <a:off x="4446823" y="4159210"/>
            <a:ext cx="1113272" cy="4069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Paraguai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C0B6F03-93DB-49A3-950B-F2A319C48407}"/>
              </a:ext>
            </a:extLst>
          </p:cNvPr>
          <p:cNvSpPr/>
          <p:nvPr/>
        </p:nvSpPr>
        <p:spPr bwMode="auto">
          <a:xfrm rot="16200000">
            <a:off x="6154911" y="4178857"/>
            <a:ext cx="1517548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92D050"/>
                </a:solidFill>
                <a:latin typeface="Arial" charset="0"/>
              </a:rPr>
              <a:t>Austrália</a:t>
            </a:r>
            <a:r>
              <a:rPr lang="pt-BR" sz="1400" b="1" dirty="0">
                <a:solidFill>
                  <a:srgbClr val="00B050"/>
                </a:solidFill>
                <a:latin typeface="Arial" charset="0"/>
              </a:rPr>
              <a:t> 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BACED59-438D-480C-869B-A059B9A4E281}"/>
              </a:ext>
            </a:extLst>
          </p:cNvPr>
          <p:cNvSpPr/>
          <p:nvPr/>
        </p:nvSpPr>
        <p:spPr bwMode="auto">
          <a:xfrm rot="16755480">
            <a:off x="4798575" y="4191830"/>
            <a:ext cx="1300615" cy="2516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Guiana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3A75E2D-E7CC-4498-AAB4-AFA41A59D59D}"/>
              </a:ext>
            </a:extLst>
          </p:cNvPr>
          <p:cNvSpPr/>
          <p:nvPr/>
        </p:nvSpPr>
        <p:spPr bwMode="auto">
          <a:xfrm rot="16687432">
            <a:off x="5313695" y="4292900"/>
            <a:ext cx="1266749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  <a:latin typeface="Arial" charset="0"/>
              </a:rPr>
              <a:t>Argentina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3A7005E-BBEA-4456-BC1D-E635459F3A01}"/>
              </a:ext>
            </a:extLst>
          </p:cNvPr>
          <p:cNvSpPr/>
          <p:nvPr/>
        </p:nvSpPr>
        <p:spPr bwMode="auto">
          <a:xfrm rot="16010870">
            <a:off x="7571972" y="4449949"/>
            <a:ext cx="740889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charset="0"/>
              </a:rPr>
              <a:t>Laos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959F584-B332-432F-9F85-CD156DE844FC}"/>
              </a:ext>
            </a:extLst>
          </p:cNvPr>
          <p:cNvSpPr/>
          <p:nvPr/>
        </p:nvSpPr>
        <p:spPr bwMode="auto">
          <a:xfrm rot="18091411">
            <a:off x="3334778" y="3579420"/>
            <a:ext cx="1913430" cy="364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3300"/>
                </a:solidFill>
                <a:latin typeface="Arial" charset="0"/>
              </a:rPr>
              <a:t>Camboja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8C266EC-227F-4A08-88C0-6CA393DDB294}"/>
              </a:ext>
            </a:extLst>
          </p:cNvPr>
          <p:cNvSpPr/>
          <p:nvPr/>
        </p:nvSpPr>
        <p:spPr bwMode="auto">
          <a:xfrm rot="16200000">
            <a:off x="5648005" y="4029259"/>
            <a:ext cx="1517548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  <a:latin typeface="Arial" charset="0"/>
              </a:rPr>
              <a:t>Brasil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91A3D36-73E8-464C-A277-A065B9F8CFB6}"/>
              </a:ext>
            </a:extLst>
          </p:cNvPr>
          <p:cNvSpPr/>
          <p:nvPr/>
        </p:nvSpPr>
        <p:spPr bwMode="auto">
          <a:xfrm rot="16037374">
            <a:off x="6625727" y="4178786"/>
            <a:ext cx="1517548" cy="35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  <a:latin typeface="Arial" charset="0"/>
              </a:rPr>
              <a:t>Suriname 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C6BD412-6FAD-4B4E-8ADC-D54BF03D69F0}"/>
              </a:ext>
            </a:extLst>
          </p:cNvPr>
          <p:cNvSpPr/>
          <p:nvPr/>
        </p:nvSpPr>
        <p:spPr bwMode="auto">
          <a:xfrm rot="16010870">
            <a:off x="7758293" y="4259816"/>
            <a:ext cx="1414099" cy="3693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3300"/>
                </a:solidFill>
                <a:latin typeface="Arial" charset="0"/>
              </a:rPr>
              <a:t>Sri Lanka</a:t>
            </a:r>
            <a:endParaRPr kumimoji="0" lang="pt-BR" sz="1400" b="1" i="0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charset="0"/>
            </a:endParaRP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8DC1341F-A681-4D8B-90C6-3090D6C0B97D}"/>
              </a:ext>
            </a:extLst>
          </p:cNvPr>
          <p:cNvCxnSpPr>
            <a:cxnSpLocks/>
          </p:cNvCxnSpPr>
          <p:nvPr/>
        </p:nvCxnSpPr>
        <p:spPr>
          <a:xfrm flipH="1" flipV="1">
            <a:off x="1979713" y="1091305"/>
            <a:ext cx="1314467" cy="185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509F916C-A665-457C-8482-B6FE233D2BC4}"/>
              </a:ext>
            </a:extLst>
          </p:cNvPr>
          <p:cNvCxnSpPr>
            <a:cxnSpLocks/>
          </p:cNvCxnSpPr>
          <p:nvPr/>
        </p:nvCxnSpPr>
        <p:spPr>
          <a:xfrm flipH="1">
            <a:off x="1907704" y="1379337"/>
            <a:ext cx="136815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264478A-E118-4628-8F08-7BC5FC5B8B4C}"/>
              </a:ext>
            </a:extLst>
          </p:cNvPr>
          <p:cNvCxnSpPr>
            <a:cxnSpLocks/>
          </p:cNvCxnSpPr>
          <p:nvPr/>
        </p:nvCxnSpPr>
        <p:spPr>
          <a:xfrm flipH="1">
            <a:off x="2483768" y="1523353"/>
            <a:ext cx="792088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9C81744D-7F8D-4DF4-8128-AF642B842D01}"/>
              </a:ext>
            </a:extLst>
          </p:cNvPr>
          <p:cNvCxnSpPr>
            <a:cxnSpLocks/>
          </p:cNvCxnSpPr>
          <p:nvPr/>
        </p:nvCxnSpPr>
        <p:spPr>
          <a:xfrm flipH="1">
            <a:off x="2987824" y="1667369"/>
            <a:ext cx="576064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266DAC94-9A93-4567-9FD6-D6677560F202}"/>
              </a:ext>
            </a:extLst>
          </p:cNvPr>
          <p:cNvCxnSpPr>
            <a:cxnSpLocks/>
          </p:cNvCxnSpPr>
          <p:nvPr/>
        </p:nvCxnSpPr>
        <p:spPr>
          <a:xfrm flipH="1">
            <a:off x="3275856" y="1883393"/>
            <a:ext cx="576064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B22AE0C5-3E8D-4583-B9B6-5E7F1D1F338D}"/>
              </a:ext>
            </a:extLst>
          </p:cNvPr>
          <p:cNvCxnSpPr>
            <a:cxnSpLocks/>
          </p:cNvCxnSpPr>
          <p:nvPr/>
        </p:nvCxnSpPr>
        <p:spPr>
          <a:xfrm flipH="1">
            <a:off x="3635896" y="1955401"/>
            <a:ext cx="504056" cy="1584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58B06B28-539A-489C-80A0-AEB81844532D}"/>
              </a:ext>
            </a:extLst>
          </p:cNvPr>
          <p:cNvCxnSpPr>
            <a:cxnSpLocks/>
          </p:cNvCxnSpPr>
          <p:nvPr/>
        </p:nvCxnSpPr>
        <p:spPr>
          <a:xfrm flipH="1">
            <a:off x="4211960" y="1955401"/>
            <a:ext cx="288032" cy="1736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12494A64-7CA7-486B-BA3E-E9975C71061D}"/>
              </a:ext>
            </a:extLst>
          </p:cNvPr>
          <p:cNvCxnSpPr>
            <a:cxnSpLocks/>
          </p:cNvCxnSpPr>
          <p:nvPr/>
        </p:nvCxnSpPr>
        <p:spPr>
          <a:xfrm flipH="1">
            <a:off x="4644008" y="1883393"/>
            <a:ext cx="144016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C5D95CC0-374B-4DA7-AD1E-7F1750B412DB}"/>
              </a:ext>
            </a:extLst>
          </p:cNvPr>
          <p:cNvCxnSpPr>
            <a:cxnSpLocks/>
          </p:cNvCxnSpPr>
          <p:nvPr/>
        </p:nvCxnSpPr>
        <p:spPr>
          <a:xfrm flipH="1">
            <a:off x="5076057" y="2044208"/>
            <a:ext cx="1" cy="1944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FA2C9710-4AD3-48FB-ACD3-D212F179DAF5}"/>
              </a:ext>
            </a:extLst>
          </p:cNvPr>
          <p:cNvCxnSpPr>
            <a:cxnSpLocks/>
          </p:cNvCxnSpPr>
          <p:nvPr/>
        </p:nvCxnSpPr>
        <p:spPr>
          <a:xfrm>
            <a:off x="5508104" y="1989345"/>
            <a:ext cx="0" cy="2151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CFE12E83-036D-4EEE-9231-38FBFF66C1AE}"/>
              </a:ext>
            </a:extLst>
          </p:cNvPr>
          <p:cNvCxnSpPr>
            <a:cxnSpLocks/>
          </p:cNvCxnSpPr>
          <p:nvPr/>
        </p:nvCxnSpPr>
        <p:spPr>
          <a:xfrm>
            <a:off x="5868144" y="1739377"/>
            <a:ext cx="144016" cy="225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31FD8619-75C3-403C-B5DF-D75841BEB47D}"/>
              </a:ext>
            </a:extLst>
          </p:cNvPr>
          <p:cNvCxnSpPr>
            <a:cxnSpLocks/>
          </p:cNvCxnSpPr>
          <p:nvPr/>
        </p:nvCxnSpPr>
        <p:spPr>
          <a:xfrm>
            <a:off x="6168008" y="1770276"/>
            <a:ext cx="204192" cy="2417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0B281402-9A29-4BD3-87EC-27CCB8DAE231}"/>
              </a:ext>
            </a:extLst>
          </p:cNvPr>
          <p:cNvCxnSpPr>
            <a:cxnSpLocks/>
          </p:cNvCxnSpPr>
          <p:nvPr/>
        </p:nvCxnSpPr>
        <p:spPr>
          <a:xfrm>
            <a:off x="6516216" y="1739377"/>
            <a:ext cx="360040" cy="2376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4A650F77-00AB-43D1-85FD-3CC1E97215BD}"/>
              </a:ext>
            </a:extLst>
          </p:cNvPr>
          <p:cNvCxnSpPr>
            <a:cxnSpLocks/>
          </p:cNvCxnSpPr>
          <p:nvPr/>
        </p:nvCxnSpPr>
        <p:spPr>
          <a:xfrm>
            <a:off x="6876256" y="1739377"/>
            <a:ext cx="432048" cy="2376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89EF85F5-E433-44FC-9D71-4F414F5F00CF}"/>
              </a:ext>
            </a:extLst>
          </p:cNvPr>
          <p:cNvCxnSpPr>
            <a:cxnSpLocks/>
          </p:cNvCxnSpPr>
          <p:nvPr/>
        </p:nvCxnSpPr>
        <p:spPr>
          <a:xfrm>
            <a:off x="7380312" y="1883393"/>
            <a:ext cx="432048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F1B6D61C-F336-419A-A5C6-EAB980C008FF}"/>
              </a:ext>
            </a:extLst>
          </p:cNvPr>
          <p:cNvCxnSpPr>
            <a:cxnSpLocks/>
          </p:cNvCxnSpPr>
          <p:nvPr/>
        </p:nvCxnSpPr>
        <p:spPr>
          <a:xfrm>
            <a:off x="7884368" y="1595361"/>
            <a:ext cx="504056" cy="2520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20398C58-EEEC-4B2E-81E5-CA23E50157FE}"/>
              </a:ext>
            </a:extLst>
          </p:cNvPr>
          <p:cNvSpPr txBox="1"/>
          <p:nvPr/>
        </p:nvSpPr>
        <p:spPr>
          <a:xfrm>
            <a:off x="2699792" y="1139769"/>
            <a:ext cx="5328592" cy="954107"/>
          </a:xfrm>
          <a:prstGeom prst="rect">
            <a:avLst/>
          </a:prstGeom>
          <a:solidFill>
            <a:srgbClr val="99FF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pt-BR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  <a:p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Existem 16 países superavitários no mundo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968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819A8B-A227-4D94-B89C-B085DBF6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4529"/>
            <a:ext cx="8784976" cy="5915611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42C5A75-CF0C-49D7-9A55-FB0677992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48106"/>
            <a:ext cx="756083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PRODUÇÃO – CONSUMO: MILHÕES TONELADAS: 2021/22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B69A8C8-C329-48EF-B3D1-0010077CFF71}"/>
              </a:ext>
            </a:extLst>
          </p:cNvPr>
          <p:cNvSpPr txBox="1"/>
          <p:nvPr/>
        </p:nvSpPr>
        <p:spPr>
          <a:xfrm>
            <a:off x="2075554" y="5207497"/>
            <a:ext cx="2520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00FF"/>
                </a:solidFill>
                <a:latin typeface="Times New Roman" pitchFamily="18" charset="0"/>
              </a:rPr>
              <a:t>* Na temporada anterior a China estava entre os superavitários</a:t>
            </a:r>
          </a:p>
          <a:p>
            <a:endParaRPr lang="pt-BR" sz="1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FADA6F-89FA-4F44-83C0-7EE8A4614109}"/>
              </a:ext>
            </a:extLst>
          </p:cNvPr>
          <p:cNvSpPr txBox="1"/>
          <p:nvPr/>
        </p:nvSpPr>
        <p:spPr>
          <a:xfrm>
            <a:off x="2915816" y="3770914"/>
            <a:ext cx="5328592" cy="954107"/>
          </a:xfrm>
          <a:prstGeom prst="rect">
            <a:avLst/>
          </a:prstGeom>
          <a:solidFill>
            <a:srgbClr val="99FF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pt-BR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  <a:p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Existem 87 países deficitários no mundo</a:t>
            </a:r>
          </a:p>
          <a:p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E7C31F7-67C6-458F-A6A9-F03051082937}"/>
              </a:ext>
            </a:extLst>
          </p:cNvPr>
          <p:cNvSpPr/>
          <p:nvPr/>
        </p:nvSpPr>
        <p:spPr>
          <a:xfrm rot="8004906">
            <a:off x="440928" y="1500783"/>
            <a:ext cx="7920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A224A10-3629-499F-B214-D9A34954D9E3}"/>
              </a:ext>
            </a:extLst>
          </p:cNvPr>
          <p:cNvSpPr/>
          <p:nvPr/>
        </p:nvSpPr>
        <p:spPr>
          <a:xfrm rot="5400000">
            <a:off x="-1463364" y="3829614"/>
            <a:ext cx="4176464" cy="45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5A17D43-20AA-4C53-9677-5DBA2B8EF301}"/>
              </a:ext>
            </a:extLst>
          </p:cNvPr>
          <p:cNvSpPr/>
          <p:nvPr/>
        </p:nvSpPr>
        <p:spPr>
          <a:xfrm rot="5119455">
            <a:off x="512236" y="5537685"/>
            <a:ext cx="1025396" cy="31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Cotação Grátis On-Line - Valor Seguro">
            <a:extLst>
              <a:ext uri="{FF2B5EF4-FFF2-40B4-BE49-F238E27FC236}">
                <a16:creationId xmlns:a16="http://schemas.microsoft.com/office/drawing/2014/main" id="{460B7C22-9A73-4F3B-B121-FB9D653C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602" y="5458264"/>
            <a:ext cx="1126163" cy="9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4668</TotalTime>
  <Words>1879</Words>
  <Application>Microsoft Office PowerPoint</Application>
  <PresentationFormat>Apresentação na tela (4:3)</PresentationFormat>
  <Paragraphs>951</Paragraphs>
  <Slides>38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50" baseType="lpstr">
      <vt:lpstr>Meiryo</vt:lpstr>
      <vt:lpstr>Arial</vt:lpstr>
      <vt:lpstr>Calibri</vt:lpstr>
      <vt:lpstr>Calibri Corpo</vt:lpstr>
      <vt:lpstr>Calibri Light</vt:lpstr>
      <vt:lpstr>Calibri Light corpo</vt:lpstr>
      <vt:lpstr>Times</vt:lpstr>
      <vt:lpstr>Times New Roman</vt:lpstr>
      <vt:lpstr>Wingdings</vt:lpstr>
      <vt:lpstr>Tema do Office</vt:lpstr>
      <vt:lpstr>Worksheet</vt:lpstr>
      <vt:lpstr>Planilha do Microsoft Excel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Conrado David</dc:creator>
  <cp:lastModifiedBy>Elcio Amarildo Bento</cp:lastModifiedBy>
  <cp:revision>57</cp:revision>
  <dcterms:created xsi:type="dcterms:W3CDTF">2021-05-21T14:07:03Z</dcterms:created>
  <dcterms:modified xsi:type="dcterms:W3CDTF">2021-07-09T18:23:15Z</dcterms:modified>
</cp:coreProperties>
</file>