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sldIdLst>
    <p:sldId id="431" r:id="rId2"/>
    <p:sldId id="259" r:id="rId3"/>
    <p:sldId id="432" r:id="rId4"/>
    <p:sldId id="433" r:id="rId5"/>
    <p:sldId id="434" r:id="rId6"/>
    <p:sldId id="448" r:id="rId7"/>
    <p:sldId id="323" r:id="rId8"/>
    <p:sldId id="449" r:id="rId9"/>
    <p:sldId id="450" r:id="rId10"/>
    <p:sldId id="436" r:id="rId11"/>
    <p:sldId id="446" r:id="rId12"/>
    <p:sldId id="453" r:id="rId13"/>
    <p:sldId id="489" r:id="rId14"/>
    <p:sldId id="444" r:id="rId15"/>
    <p:sldId id="490" r:id="rId16"/>
    <p:sldId id="483" r:id="rId17"/>
    <p:sldId id="484" r:id="rId18"/>
    <p:sldId id="485" r:id="rId19"/>
    <p:sldId id="486" r:id="rId20"/>
    <p:sldId id="487" r:id="rId21"/>
    <p:sldId id="488" r:id="rId22"/>
    <p:sldId id="482" r:id="rId23"/>
    <p:sldId id="491" r:id="rId24"/>
    <p:sldId id="452" r:id="rId25"/>
    <p:sldId id="451" r:id="rId26"/>
    <p:sldId id="455" r:id="rId27"/>
    <p:sldId id="457" r:id="rId28"/>
    <p:sldId id="458" r:id="rId29"/>
    <p:sldId id="460" r:id="rId30"/>
    <p:sldId id="459" r:id="rId31"/>
    <p:sldId id="461" r:id="rId32"/>
    <p:sldId id="462" r:id="rId33"/>
    <p:sldId id="463" r:id="rId34"/>
    <p:sldId id="464" r:id="rId35"/>
    <p:sldId id="465" r:id="rId36"/>
    <p:sldId id="470" r:id="rId37"/>
    <p:sldId id="467" r:id="rId38"/>
    <p:sldId id="454" r:id="rId39"/>
    <p:sldId id="492" r:id="rId40"/>
    <p:sldId id="469" r:id="rId41"/>
    <p:sldId id="439" r:id="rId42"/>
    <p:sldId id="438" r:id="rId43"/>
    <p:sldId id="441" r:id="rId44"/>
    <p:sldId id="440" r:id="rId45"/>
    <p:sldId id="437" r:id="rId46"/>
    <p:sldId id="493" r:id="rId47"/>
    <p:sldId id="472" r:id="rId48"/>
    <p:sldId id="471" r:id="rId49"/>
    <p:sldId id="473" r:id="rId50"/>
    <p:sldId id="474" r:id="rId51"/>
    <p:sldId id="475" r:id="rId52"/>
    <p:sldId id="476" r:id="rId53"/>
    <p:sldId id="477" r:id="rId54"/>
    <p:sldId id="442" r:id="rId55"/>
    <p:sldId id="494" r:id="rId56"/>
    <p:sldId id="479" r:id="rId57"/>
    <p:sldId id="480" r:id="rId58"/>
    <p:sldId id="495" r:id="rId59"/>
    <p:sldId id="443" r:id="rId60"/>
    <p:sldId id="481" r:id="rId61"/>
    <p:sldId id="496" r:id="rId62"/>
    <p:sldId id="502" r:id="rId63"/>
    <p:sldId id="497" r:id="rId64"/>
    <p:sldId id="498" r:id="rId65"/>
    <p:sldId id="499" r:id="rId66"/>
    <p:sldId id="500" r:id="rId67"/>
    <p:sldId id="501" r:id="rId68"/>
    <p:sldId id="503" r:id="rId69"/>
    <p:sldId id="505" r:id="rId70"/>
    <p:sldId id="506" r:id="rId71"/>
    <p:sldId id="504" r:id="rId72"/>
    <p:sldId id="399" r:id="rId73"/>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08" autoAdjust="0"/>
    <p:restoredTop sz="94595"/>
  </p:normalViewPr>
  <p:slideViewPr>
    <p:cSldViewPr>
      <p:cViewPr varScale="1">
        <p:scale>
          <a:sx n="84" d="100"/>
          <a:sy n="84" d="100"/>
        </p:scale>
        <p:origin x="1314" y="90"/>
      </p:cViewPr>
      <p:guideLst>
        <p:guide orient="horz" pos="2160"/>
        <p:guide pos="2880"/>
      </p:guideLst>
    </p:cSldViewPr>
  </p:slideViewPr>
  <p:outlineViewPr>
    <p:cViewPr varScale="1">
      <p:scale>
        <a:sx n="170" d="200"/>
        <a:sy n="170" d="200"/>
      </p:scale>
      <p:origin x="0" y="-7840"/>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2050"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2051" name="Text Box 3"/>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2052" name="Rectangle 4"/>
          <p:cNvSpPr>
            <a:spLocks noGrp="1" noChangeArrowheads="1"/>
          </p:cNvSpPr>
          <p:nvPr>
            <p:ph type="dt"/>
          </p:nvPr>
        </p:nvSpPr>
        <p:spPr bwMode="auto">
          <a:xfrm>
            <a:off x="3884613" y="0"/>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anose="020F0502020204030204" pitchFamily="34" charset="0"/>
              </a:defRPr>
            </a:lvl1pPr>
          </a:lstStyle>
          <a:p>
            <a:endParaRPr lang="pt-BR" altLang="pt-BR"/>
          </a:p>
        </p:txBody>
      </p:sp>
      <p:sp>
        <p:nvSpPr>
          <p:cNvPr id="2053" name="Rectangle 5"/>
          <p:cNvSpPr>
            <a:spLocks noGrp="1" noRot="1" noChangeAspect="1" noChangeArrowheads="1"/>
          </p:cNvSpPr>
          <p:nvPr>
            <p:ph type="sldImg"/>
          </p:nvPr>
        </p:nvSpPr>
        <p:spPr bwMode="auto">
          <a:xfrm>
            <a:off x="1143000" y="685800"/>
            <a:ext cx="4568825" cy="3425825"/>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4" name="Rectangle 6"/>
          <p:cNvSpPr>
            <a:spLocks noGrp="1" noChangeArrowheads="1"/>
          </p:cNvSpPr>
          <p:nvPr>
            <p:ph type="body"/>
          </p:nvPr>
        </p:nvSpPr>
        <p:spPr bwMode="auto">
          <a:xfrm>
            <a:off x="685800" y="4343400"/>
            <a:ext cx="5483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pt-BR" altLang="pt-BR"/>
          </a:p>
        </p:txBody>
      </p:sp>
      <p:sp>
        <p:nvSpPr>
          <p:cNvPr id="2055" name="Text Box 7"/>
          <p:cNvSpPr txBox="1">
            <a:spLocks noChangeArrowheads="1"/>
          </p:cNvSpPr>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2056" name="Rectangle 8"/>
          <p:cNvSpPr>
            <a:spLocks noGrp="1" noChangeArrowheads="1"/>
          </p:cNvSpPr>
          <p:nvPr>
            <p:ph type="sldNum"/>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anose="020F0502020204030204" pitchFamily="34" charset="0"/>
              </a:defRPr>
            </a:lvl1pPr>
          </a:lstStyle>
          <a:p>
            <a:fld id="{53B7A149-7037-4A36-86C7-B0FE5D0DED08}" type="slidenum">
              <a:rPr lang="pt-BR" altLang="pt-BR"/>
              <a:pPr/>
              <a:t>‹nº›</a:t>
            </a:fld>
            <a:endParaRPr lang="pt-BR" altLang="pt-BR"/>
          </a:p>
        </p:txBody>
      </p:sp>
    </p:spTree>
    <p:extLst>
      <p:ext uri="{BB962C8B-B14F-4D97-AF65-F5344CB8AC3E}">
        <p14:creationId xmlns:p14="http://schemas.microsoft.com/office/powerpoint/2010/main" val="400329015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410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B605F0-9FD1-43B0-B0A1-C48AD0AEA373}" type="slidenum">
              <a:rPr lang="pt-BR" altLang="pt-BR" smtClean="0">
                <a:latin typeface="Calibri" panose="020F0502020204030204" pitchFamily="34" charset="0"/>
              </a:rPr>
              <a:pPr/>
              <a:t>1</a:t>
            </a:fld>
            <a:endParaRPr lang="pt-BR" altLang="pt-BR">
              <a:latin typeface="Calibri" panose="020F0502020204030204" pitchFamily="34" charset="0"/>
            </a:endParaRPr>
          </a:p>
        </p:txBody>
      </p:sp>
    </p:spTree>
    <p:extLst>
      <p:ext uri="{BB962C8B-B14F-4D97-AF65-F5344CB8AC3E}">
        <p14:creationId xmlns:p14="http://schemas.microsoft.com/office/powerpoint/2010/main" val="3395211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10</a:t>
            </a:fld>
            <a:endParaRPr lang="pt-BR" altLang="pt-BR" sz="1200">
              <a:latin typeface="Calibri" panose="020F0502020204030204" pitchFamily="34" charset="0"/>
            </a:endParaRPr>
          </a:p>
        </p:txBody>
      </p:sp>
    </p:spTree>
    <p:extLst>
      <p:ext uri="{BB962C8B-B14F-4D97-AF65-F5344CB8AC3E}">
        <p14:creationId xmlns:p14="http://schemas.microsoft.com/office/powerpoint/2010/main" val="746633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11</a:t>
            </a:fld>
            <a:endParaRPr lang="pt-BR" altLang="pt-BR" sz="1200">
              <a:latin typeface="Calibri" panose="020F0502020204030204" pitchFamily="34" charset="0"/>
            </a:endParaRPr>
          </a:p>
        </p:txBody>
      </p:sp>
    </p:spTree>
    <p:extLst>
      <p:ext uri="{BB962C8B-B14F-4D97-AF65-F5344CB8AC3E}">
        <p14:creationId xmlns:p14="http://schemas.microsoft.com/office/powerpoint/2010/main" val="3727651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12</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12</a:t>
            </a:fld>
            <a:endParaRPr lang="pt-BR" altLang="pt-BR" sz="1200">
              <a:latin typeface="Calibri" panose="020F0502020204030204" pitchFamily="34" charset="0"/>
            </a:endParaRPr>
          </a:p>
        </p:txBody>
      </p:sp>
    </p:spTree>
    <p:extLst>
      <p:ext uri="{BB962C8B-B14F-4D97-AF65-F5344CB8AC3E}">
        <p14:creationId xmlns:p14="http://schemas.microsoft.com/office/powerpoint/2010/main" val="189277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13</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13</a:t>
            </a:fld>
            <a:endParaRPr lang="pt-BR" altLang="pt-BR" sz="1200">
              <a:latin typeface="Calibri" panose="020F0502020204030204" pitchFamily="34" charset="0"/>
            </a:endParaRPr>
          </a:p>
        </p:txBody>
      </p:sp>
    </p:spTree>
    <p:extLst>
      <p:ext uri="{BB962C8B-B14F-4D97-AF65-F5344CB8AC3E}">
        <p14:creationId xmlns:p14="http://schemas.microsoft.com/office/powerpoint/2010/main" val="1558587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14</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14</a:t>
            </a:fld>
            <a:endParaRPr lang="pt-BR" altLang="pt-BR" sz="1200">
              <a:latin typeface="Calibri" panose="020F0502020204030204" pitchFamily="34" charset="0"/>
            </a:endParaRPr>
          </a:p>
        </p:txBody>
      </p:sp>
    </p:spTree>
    <p:extLst>
      <p:ext uri="{BB962C8B-B14F-4D97-AF65-F5344CB8AC3E}">
        <p14:creationId xmlns:p14="http://schemas.microsoft.com/office/powerpoint/2010/main" val="206721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15</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15</a:t>
            </a:fld>
            <a:endParaRPr lang="pt-BR" altLang="pt-BR" sz="1200">
              <a:latin typeface="Calibri" panose="020F0502020204030204" pitchFamily="34" charset="0"/>
            </a:endParaRPr>
          </a:p>
        </p:txBody>
      </p:sp>
    </p:spTree>
    <p:extLst>
      <p:ext uri="{BB962C8B-B14F-4D97-AF65-F5344CB8AC3E}">
        <p14:creationId xmlns:p14="http://schemas.microsoft.com/office/powerpoint/2010/main" val="2128823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16</a:t>
            </a:fld>
            <a:endParaRPr lang="pt-BR" altLang="pt-BR" sz="1200">
              <a:latin typeface="Calibri" panose="020F0502020204030204" pitchFamily="34" charset="0"/>
            </a:endParaRPr>
          </a:p>
        </p:txBody>
      </p:sp>
    </p:spTree>
    <p:extLst>
      <p:ext uri="{BB962C8B-B14F-4D97-AF65-F5344CB8AC3E}">
        <p14:creationId xmlns:p14="http://schemas.microsoft.com/office/powerpoint/2010/main" val="3020296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17</a:t>
            </a:fld>
            <a:endParaRPr lang="pt-BR" altLang="pt-BR" sz="1200">
              <a:latin typeface="Calibri" panose="020F0502020204030204" pitchFamily="34" charset="0"/>
            </a:endParaRPr>
          </a:p>
        </p:txBody>
      </p:sp>
    </p:spTree>
    <p:extLst>
      <p:ext uri="{BB962C8B-B14F-4D97-AF65-F5344CB8AC3E}">
        <p14:creationId xmlns:p14="http://schemas.microsoft.com/office/powerpoint/2010/main" val="426209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18</a:t>
            </a:fld>
            <a:endParaRPr lang="pt-BR" altLang="pt-BR" sz="1200">
              <a:latin typeface="Calibri" panose="020F0502020204030204" pitchFamily="34" charset="0"/>
            </a:endParaRPr>
          </a:p>
        </p:txBody>
      </p:sp>
    </p:spTree>
    <p:extLst>
      <p:ext uri="{BB962C8B-B14F-4D97-AF65-F5344CB8AC3E}">
        <p14:creationId xmlns:p14="http://schemas.microsoft.com/office/powerpoint/2010/main" val="2889444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19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19</a:t>
            </a:fld>
            <a:endParaRPr lang="pt-BR" altLang="pt-BR" sz="1200">
              <a:latin typeface="Calibri" panose="020F0502020204030204" pitchFamily="34" charset="0"/>
            </a:endParaRPr>
          </a:p>
        </p:txBody>
      </p:sp>
    </p:spTree>
    <p:extLst>
      <p:ext uri="{BB962C8B-B14F-4D97-AF65-F5344CB8AC3E}">
        <p14:creationId xmlns:p14="http://schemas.microsoft.com/office/powerpoint/2010/main" val="3223802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5F518190-A1C0-4D2C-8B74-5E7EE8E9AA1A}" type="slidenum">
              <a:rPr lang="pt-BR" altLang="pt-BR"/>
              <a:pPr/>
              <a:t>2</a:t>
            </a:fld>
            <a:endParaRPr lang="pt-BR" altLang="pt-BR"/>
          </a:p>
        </p:txBody>
      </p:sp>
      <p:sp>
        <p:nvSpPr>
          <p:cNvPr id="1515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155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151555"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398A2062-3E0D-4F6B-9EB7-2B705EEDC7D2}" type="slidenum">
              <a:rPr lang="pt-BR" altLang="pt-BR" sz="1200">
                <a:latin typeface="Calibri" panose="020F0502020204030204" pitchFamily="34" charset="0"/>
              </a:rPr>
              <a:pPr algn="r">
                <a:buClrTx/>
                <a:buFontTx/>
                <a:buNone/>
              </a:pPr>
              <a:t>2</a:t>
            </a:fld>
            <a:endParaRPr lang="pt-BR" altLang="pt-BR" sz="1200">
              <a:latin typeface="Calibri" panose="020F0502020204030204" pitchFamily="34" charset="0"/>
            </a:endParaRPr>
          </a:p>
        </p:txBody>
      </p:sp>
    </p:spTree>
    <p:extLst>
      <p:ext uri="{BB962C8B-B14F-4D97-AF65-F5344CB8AC3E}">
        <p14:creationId xmlns:p14="http://schemas.microsoft.com/office/powerpoint/2010/main" val="4209530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20</a:t>
            </a:fld>
            <a:endParaRPr lang="pt-BR" altLang="pt-BR" sz="1200">
              <a:latin typeface="Calibri" panose="020F0502020204030204" pitchFamily="34" charset="0"/>
            </a:endParaRPr>
          </a:p>
        </p:txBody>
      </p:sp>
    </p:spTree>
    <p:extLst>
      <p:ext uri="{BB962C8B-B14F-4D97-AF65-F5344CB8AC3E}">
        <p14:creationId xmlns:p14="http://schemas.microsoft.com/office/powerpoint/2010/main" val="20715038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21</a:t>
            </a:fld>
            <a:endParaRPr lang="pt-BR" altLang="pt-BR" sz="1200">
              <a:latin typeface="Calibri" panose="020F0502020204030204" pitchFamily="34" charset="0"/>
            </a:endParaRPr>
          </a:p>
        </p:txBody>
      </p:sp>
    </p:spTree>
    <p:extLst>
      <p:ext uri="{BB962C8B-B14F-4D97-AF65-F5344CB8AC3E}">
        <p14:creationId xmlns:p14="http://schemas.microsoft.com/office/powerpoint/2010/main" val="53998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22</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22</a:t>
            </a:fld>
            <a:endParaRPr lang="pt-BR" altLang="pt-BR" sz="1200">
              <a:latin typeface="Calibri" panose="020F0502020204030204" pitchFamily="34" charset="0"/>
            </a:endParaRPr>
          </a:p>
        </p:txBody>
      </p:sp>
    </p:spTree>
    <p:extLst>
      <p:ext uri="{BB962C8B-B14F-4D97-AF65-F5344CB8AC3E}">
        <p14:creationId xmlns:p14="http://schemas.microsoft.com/office/powerpoint/2010/main" val="34913192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23</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23</a:t>
            </a:fld>
            <a:endParaRPr lang="pt-BR" altLang="pt-BR" sz="1200">
              <a:latin typeface="Calibri" panose="020F0502020204030204" pitchFamily="34" charset="0"/>
            </a:endParaRPr>
          </a:p>
        </p:txBody>
      </p:sp>
    </p:spTree>
    <p:extLst>
      <p:ext uri="{BB962C8B-B14F-4D97-AF65-F5344CB8AC3E}">
        <p14:creationId xmlns:p14="http://schemas.microsoft.com/office/powerpoint/2010/main" val="18187874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24</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24</a:t>
            </a:fld>
            <a:endParaRPr lang="pt-BR" altLang="pt-BR" sz="1200">
              <a:latin typeface="Calibri" panose="020F0502020204030204" pitchFamily="34" charset="0"/>
            </a:endParaRPr>
          </a:p>
        </p:txBody>
      </p:sp>
    </p:spTree>
    <p:extLst>
      <p:ext uri="{BB962C8B-B14F-4D97-AF65-F5344CB8AC3E}">
        <p14:creationId xmlns:p14="http://schemas.microsoft.com/office/powerpoint/2010/main" val="4061692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25</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25</a:t>
            </a:fld>
            <a:endParaRPr lang="pt-BR" altLang="pt-BR" sz="1200">
              <a:latin typeface="Calibri" panose="020F0502020204030204" pitchFamily="34" charset="0"/>
            </a:endParaRPr>
          </a:p>
        </p:txBody>
      </p:sp>
    </p:spTree>
    <p:extLst>
      <p:ext uri="{BB962C8B-B14F-4D97-AF65-F5344CB8AC3E}">
        <p14:creationId xmlns:p14="http://schemas.microsoft.com/office/powerpoint/2010/main" val="2142548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26</a:t>
            </a:fld>
            <a:endParaRPr lang="pt-BR" altLang="pt-BR" sz="1200">
              <a:latin typeface="Calibri" panose="020F0502020204030204" pitchFamily="34" charset="0"/>
            </a:endParaRPr>
          </a:p>
        </p:txBody>
      </p:sp>
    </p:spTree>
    <p:extLst>
      <p:ext uri="{BB962C8B-B14F-4D97-AF65-F5344CB8AC3E}">
        <p14:creationId xmlns:p14="http://schemas.microsoft.com/office/powerpoint/2010/main" val="6618306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27</a:t>
            </a:fld>
            <a:endParaRPr lang="pt-BR" altLang="pt-BR" sz="1200">
              <a:latin typeface="Calibri" panose="020F0502020204030204" pitchFamily="34" charset="0"/>
            </a:endParaRPr>
          </a:p>
        </p:txBody>
      </p:sp>
    </p:spTree>
    <p:extLst>
      <p:ext uri="{BB962C8B-B14F-4D97-AF65-F5344CB8AC3E}">
        <p14:creationId xmlns:p14="http://schemas.microsoft.com/office/powerpoint/2010/main" val="22286691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28</a:t>
            </a:fld>
            <a:endParaRPr lang="pt-BR" altLang="pt-BR" sz="1200">
              <a:latin typeface="Calibri" panose="020F0502020204030204" pitchFamily="34" charset="0"/>
            </a:endParaRPr>
          </a:p>
        </p:txBody>
      </p:sp>
    </p:spTree>
    <p:extLst>
      <p:ext uri="{BB962C8B-B14F-4D97-AF65-F5344CB8AC3E}">
        <p14:creationId xmlns:p14="http://schemas.microsoft.com/office/powerpoint/2010/main" val="15287605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29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29</a:t>
            </a:fld>
            <a:endParaRPr lang="pt-BR" altLang="pt-BR" sz="1200">
              <a:latin typeface="Calibri" panose="020F0502020204030204" pitchFamily="34" charset="0"/>
            </a:endParaRPr>
          </a:p>
        </p:txBody>
      </p:sp>
    </p:spTree>
    <p:extLst>
      <p:ext uri="{BB962C8B-B14F-4D97-AF65-F5344CB8AC3E}">
        <p14:creationId xmlns:p14="http://schemas.microsoft.com/office/powerpoint/2010/main" val="2882094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5F518190-A1C0-4D2C-8B74-5E7EE8E9AA1A}" type="slidenum">
              <a:rPr lang="pt-BR" altLang="pt-BR"/>
              <a:pPr/>
              <a:t>3</a:t>
            </a:fld>
            <a:endParaRPr lang="pt-BR" altLang="pt-BR"/>
          </a:p>
        </p:txBody>
      </p:sp>
      <p:sp>
        <p:nvSpPr>
          <p:cNvPr id="1515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155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151555"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398A2062-3E0D-4F6B-9EB7-2B705EEDC7D2}" type="slidenum">
              <a:rPr lang="pt-BR" altLang="pt-BR" sz="1200">
                <a:latin typeface="Calibri" panose="020F0502020204030204" pitchFamily="34" charset="0"/>
              </a:rPr>
              <a:pPr algn="r">
                <a:buClrTx/>
                <a:buFontTx/>
                <a:buNone/>
              </a:pPr>
              <a:t>3</a:t>
            </a:fld>
            <a:endParaRPr lang="pt-BR" altLang="pt-BR" sz="1200">
              <a:latin typeface="Calibri" panose="020F0502020204030204" pitchFamily="34" charset="0"/>
            </a:endParaRPr>
          </a:p>
        </p:txBody>
      </p:sp>
    </p:spTree>
    <p:extLst>
      <p:ext uri="{BB962C8B-B14F-4D97-AF65-F5344CB8AC3E}">
        <p14:creationId xmlns:p14="http://schemas.microsoft.com/office/powerpoint/2010/main" val="11785808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30</a:t>
            </a:fld>
            <a:endParaRPr lang="pt-BR" altLang="pt-BR" sz="1200">
              <a:latin typeface="Calibri" panose="020F0502020204030204" pitchFamily="34" charset="0"/>
            </a:endParaRPr>
          </a:p>
        </p:txBody>
      </p:sp>
    </p:spTree>
    <p:extLst>
      <p:ext uri="{BB962C8B-B14F-4D97-AF65-F5344CB8AC3E}">
        <p14:creationId xmlns:p14="http://schemas.microsoft.com/office/powerpoint/2010/main" val="27987493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31</a:t>
            </a:fld>
            <a:endParaRPr lang="pt-BR" altLang="pt-BR" sz="1200">
              <a:latin typeface="Calibri" panose="020F0502020204030204" pitchFamily="34" charset="0"/>
            </a:endParaRPr>
          </a:p>
        </p:txBody>
      </p:sp>
    </p:spTree>
    <p:extLst>
      <p:ext uri="{BB962C8B-B14F-4D97-AF65-F5344CB8AC3E}">
        <p14:creationId xmlns:p14="http://schemas.microsoft.com/office/powerpoint/2010/main" val="13710495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32</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32</a:t>
            </a:fld>
            <a:endParaRPr lang="pt-BR" altLang="pt-BR" sz="1200">
              <a:latin typeface="Calibri" panose="020F0502020204030204" pitchFamily="34" charset="0"/>
            </a:endParaRPr>
          </a:p>
        </p:txBody>
      </p:sp>
    </p:spTree>
    <p:extLst>
      <p:ext uri="{BB962C8B-B14F-4D97-AF65-F5344CB8AC3E}">
        <p14:creationId xmlns:p14="http://schemas.microsoft.com/office/powerpoint/2010/main" val="29613719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33</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33</a:t>
            </a:fld>
            <a:endParaRPr lang="pt-BR" altLang="pt-BR" sz="1200">
              <a:latin typeface="Calibri" panose="020F0502020204030204" pitchFamily="34" charset="0"/>
            </a:endParaRPr>
          </a:p>
        </p:txBody>
      </p:sp>
    </p:spTree>
    <p:extLst>
      <p:ext uri="{BB962C8B-B14F-4D97-AF65-F5344CB8AC3E}">
        <p14:creationId xmlns:p14="http://schemas.microsoft.com/office/powerpoint/2010/main" val="1452780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34</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34</a:t>
            </a:fld>
            <a:endParaRPr lang="pt-BR" altLang="pt-BR" sz="1200">
              <a:latin typeface="Calibri" panose="020F0502020204030204" pitchFamily="34" charset="0"/>
            </a:endParaRPr>
          </a:p>
        </p:txBody>
      </p:sp>
    </p:spTree>
    <p:extLst>
      <p:ext uri="{BB962C8B-B14F-4D97-AF65-F5344CB8AC3E}">
        <p14:creationId xmlns:p14="http://schemas.microsoft.com/office/powerpoint/2010/main" val="23361123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35</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35</a:t>
            </a:fld>
            <a:endParaRPr lang="pt-BR" altLang="pt-BR" sz="1200">
              <a:latin typeface="Calibri" panose="020F0502020204030204" pitchFamily="34" charset="0"/>
            </a:endParaRPr>
          </a:p>
        </p:txBody>
      </p:sp>
    </p:spTree>
    <p:extLst>
      <p:ext uri="{BB962C8B-B14F-4D97-AF65-F5344CB8AC3E}">
        <p14:creationId xmlns:p14="http://schemas.microsoft.com/office/powerpoint/2010/main" val="39677637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36</a:t>
            </a:fld>
            <a:endParaRPr lang="pt-BR" altLang="pt-BR" sz="1200">
              <a:latin typeface="Calibri" panose="020F0502020204030204" pitchFamily="34" charset="0"/>
            </a:endParaRPr>
          </a:p>
        </p:txBody>
      </p:sp>
    </p:spTree>
    <p:extLst>
      <p:ext uri="{BB962C8B-B14F-4D97-AF65-F5344CB8AC3E}">
        <p14:creationId xmlns:p14="http://schemas.microsoft.com/office/powerpoint/2010/main" val="34450802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37</a:t>
            </a:fld>
            <a:endParaRPr lang="pt-BR" altLang="pt-BR" sz="1200">
              <a:latin typeface="Calibri" panose="020F0502020204030204" pitchFamily="34" charset="0"/>
            </a:endParaRPr>
          </a:p>
        </p:txBody>
      </p:sp>
    </p:spTree>
    <p:extLst>
      <p:ext uri="{BB962C8B-B14F-4D97-AF65-F5344CB8AC3E}">
        <p14:creationId xmlns:p14="http://schemas.microsoft.com/office/powerpoint/2010/main" val="1294345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38</a:t>
            </a:fld>
            <a:endParaRPr lang="pt-BR" altLang="pt-BR" sz="1200">
              <a:latin typeface="Calibri" panose="020F0502020204030204" pitchFamily="34" charset="0"/>
            </a:endParaRPr>
          </a:p>
        </p:txBody>
      </p:sp>
    </p:spTree>
    <p:extLst>
      <p:ext uri="{BB962C8B-B14F-4D97-AF65-F5344CB8AC3E}">
        <p14:creationId xmlns:p14="http://schemas.microsoft.com/office/powerpoint/2010/main" val="30777129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39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39</a:t>
            </a:fld>
            <a:endParaRPr lang="pt-BR" altLang="pt-BR" sz="1200">
              <a:latin typeface="Calibri" panose="020F0502020204030204" pitchFamily="34" charset="0"/>
            </a:endParaRPr>
          </a:p>
        </p:txBody>
      </p:sp>
    </p:spTree>
    <p:extLst>
      <p:ext uri="{BB962C8B-B14F-4D97-AF65-F5344CB8AC3E}">
        <p14:creationId xmlns:p14="http://schemas.microsoft.com/office/powerpoint/2010/main" val="140903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5F518190-A1C0-4D2C-8B74-5E7EE8E9AA1A}" type="slidenum">
              <a:rPr lang="pt-BR" altLang="pt-BR"/>
              <a:pPr/>
              <a:t>4</a:t>
            </a:fld>
            <a:endParaRPr lang="pt-BR" altLang="pt-BR"/>
          </a:p>
        </p:txBody>
      </p:sp>
      <p:sp>
        <p:nvSpPr>
          <p:cNvPr id="1515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155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151555"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398A2062-3E0D-4F6B-9EB7-2B705EEDC7D2}" type="slidenum">
              <a:rPr lang="pt-BR" altLang="pt-BR" sz="1200">
                <a:latin typeface="Calibri" panose="020F0502020204030204" pitchFamily="34" charset="0"/>
              </a:rPr>
              <a:pPr algn="r">
                <a:buClrTx/>
                <a:buFontTx/>
                <a:buNone/>
              </a:pPr>
              <a:t>4</a:t>
            </a:fld>
            <a:endParaRPr lang="pt-BR" altLang="pt-BR" sz="1200">
              <a:latin typeface="Calibri" panose="020F0502020204030204" pitchFamily="34" charset="0"/>
            </a:endParaRPr>
          </a:p>
        </p:txBody>
      </p:sp>
    </p:spTree>
    <p:extLst>
      <p:ext uri="{BB962C8B-B14F-4D97-AF65-F5344CB8AC3E}">
        <p14:creationId xmlns:p14="http://schemas.microsoft.com/office/powerpoint/2010/main" val="333559781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40</a:t>
            </a:fld>
            <a:endParaRPr lang="pt-BR" altLang="pt-BR" sz="1200">
              <a:latin typeface="Calibri" panose="020F0502020204030204" pitchFamily="34" charset="0"/>
            </a:endParaRPr>
          </a:p>
        </p:txBody>
      </p:sp>
    </p:spTree>
    <p:extLst>
      <p:ext uri="{BB962C8B-B14F-4D97-AF65-F5344CB8AC3E}">
        <p14:creationId xmlns:p14="http://schemas.microsoft.com/office/powerpoint/2010/main" val="33183474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41</a:t>
            </a:fld>
            <a:endParaRPr lang="pt-BR" altLang="pt-BR" sz="1200">
              <a:latin typeface="Calibri" panose="020F0502020204030204" pitchFamily="34" charset="0"/>
            </a:endParaRPr>
          </a:p>
        </p:txBody>
      </p:sp>
    </p:spTree>
    <p:extLst>
      <p:ext uri="{BB962C8B-B14F-4D97-AF65-F5344CB8AC3E}">
        <p14:creationId xmlns:p14="http://schemas.microsoft.com/office/powerpoint/2010/main" val="16536704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42</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42</a:t>
            </a:fld>
            <a:endParaRPr lang="pt-BR" altLang="pt-BR" sz="1200">
              <a:latin typeface="Calibri" panose="020F0502020204030204" pitchFamily="34" charset="0"/>
            </a:endParaRPr>
          </a:p>
        </p:txBody>
      </p:sp>
    </p:spTree>
    <p:extLst>
      <p:ext uri="{BB962C8B-B14F-4D97-AF65-F5344CB8AC3E}">
        <p14:creationId xmlns:p14="http://schemas.microsoft.com/office/powerpoint/2010/main" val="27189942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43</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43</a:t>
            </a:fld>
            <a:endParaRPr lang="pt-BR" altLang="pt-BR" sz="1200">
              <a:latin typeface="Calibri" panose="020F0502020204030204" pitchFamily="34" charset="0"/>
            </a:endParaRPr>
          </a:p>
        </p:txBody>
      </p:sp>
    </p:spTree>
    <p:extLst>
      <p:ext uri="{BB962C8B-B14F-4D97-AF65-F5344CB8AC3E}">
        <p14:creationId xmlns:p14="http://schemas.microsoft.com/office/powerpoint/2010/main" val="31500408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44</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44</a:t>
            </a:fld>
            <a:endParaRPr lang="pt-BR" altLang="pt-BR" sz="1200">
              <a:latin typeface="Calibri" panose="020F0502020204030204" pitchFamily="34" charset="0"/>
            </a:endParaRPr>
          </a:p>
        </p:txBody>
      </p:sp>
    </p:spTree>
    <p:extLst>
      <p:ext uri="{BB962C8B-B14F-4D97-AF65-F5344CB8AC3E}">
        <p14:creationId xmlns:p14="http://schemas.microsoft.com/office/powerpoint/2010/main" val="34701438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45</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45</a:t>
            </a:fld>
            <a:endParaRPr lang="pt-BR" altLang="pt-BR" sz="1200">
              <a:latin typeface="Calibri" panose="020F0502020204030204" pitchFamily="34" charset="0"/>
            </a:endParaRPr>
          </a:p>
        </p:txBody>
      </p:sp>
    </p:spTree>
    <p:extLst>
      <p:ext uri="{BB962C8B-B14F-4D97-AF65-F5344CB8AC3E}">
        <p14:creationId xmlns:p14="http://schemas.microsoft.com/office/powerpoint/2010/main" val="23751517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46</a:t>
            </a:fld>
            <a:endParaRPr lang="pt-BR" altLang="pt-BR" sz="1200">
              <a:latin typeface="Calibri" panose="020F0502020204030204" pitchFamily="34" charset="0"/>
            </a:endParaRPr>
          </a:p>
        </p:txBody>
      </p:sp>
    </p:spTree>
    <p:extLst>
      <p:ext uri="{BB962C8B-B14F-4D97-AF65-F5344CB8AC3E}">
        <p14:creationId xmlns:p14="http://schemas.microsoft.com/office/powerpoint/2010/main" val="31731352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47</a:t>
            </a:fld>
            <a:endParaRPr lang="pt-BR" altLang="pt-BR" sz="1200">
              <a:latin typeface="Calibri" panose="020F0502020204030204" pitchFamily="34" charset="0"/>
            </a:endParaRPr>
          </a:p>
        </p:txBody>
      </p:sp>
    </p:spTree>
    <p:extLst>
      <p:ext uri="{BB962C8B-B14F-4D97-AF65-F5344CB8AC3E}">
        <p14:creationId xmlns:p14="http://schemas.microsoft.com/office/powerpoint/2010/main" val="33089110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48</a:t>
            </a:fld>
            <a:endParaRPr lang="pt-BR" altLang="pt-BR" sz="1200">
              <a:latin typeface="Calibri" panose="020F0502020204030204" pitchFamily="34" charset="0"/>
            </a:endParaRPr>
          </a:p>
        </p:txBody>
      </p:sp>
    </p:spTree>
    <p:extLst>
      <p:ext uri="{BB962C8B-B14F-4D97-AF65-F5344CB8AC3E}">
        <p14:creationId xmlns:p14="http://schemas.microsoft.com/office/powerpoint/2010/main" val="273372883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49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49</a:t>
            </a:fld>
            <a:endParaRPr lang="pt-BR" altLang="pt-BR" sz="1200">
              <a:latin typeface="Calibri" panose="020F0502020204030204" pitchFamily="34" charset="0"/>
            </a:endParaRPr>
          </a:p>
        </p:txBody>
      </p:sp>
    </p:spTree>
    <p:extLst>
      <p:ext uri="{BB962C8B-B14F-4D97-AF65-F5344CB8AC3E}">
        <p14:creationId xmlns:p14="http://schemas.microsoft.com/office/powerpoint/2010/main" val="679696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5F518190-A1C0-4D2C-8B74-5E7EE8E9AA1A}" type="slidenum">
              <a:rPr lang="pt-BR" altLang="pt-BR"/>
              <a:pPr/>
              <a:t>5</a:t>
            </a:fld>
            <a:endParaRPr lang="pt-BR" altLang="pt-BR"/>
          </a:p>
        </p:txBody>
      </p:sp>
      <p:sp>
        <p:nvSpPr>
          <p:cNvPr id="1515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155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151555"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398A2062-3E0D-4F6B-9EB7-2B705EEDC7D2}" type="slidenum">
              <a:rPr lang="pt-BR" altLang="pt-BR" sz="1200">
                <a:latin typeface="Calibri" panose="020F0502020204030204" pitchFamily="34" charset="0"/>
              </a:rPr>
              <a:pPr algn="r">
                <a:buClrTx/>
                <a:buFontTx/>
                <a:buNone/>
              </a:pPr>
              <a:t>5</a:t>
            </a:fld>
            <a:endParaRPr lang="pt-BR" altLang="pt-BR" sz="1200">
              <a:latin typeface="Calibri" panose="020F0502020204030204" pitchFamily="34" charset="0"/>
            </a:endParaRPr>
          </a:p>
        </p:txBody>
      </p:sp>
    </p:spTree>
    <p:extLst>
      <p:ext uri="{BB962C8B-B14F-4D97-AF65-F5344CB8AC3E}">
        <p14:creationId xmlns:p14="http://schemas.microsoft.com/office/powerpoint/2010/main" val="37564143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50</a:t>
            </a:fld>
            <a:endParaRPr lang="pt-BR" altLang="pt-BR" sz="1200">
              <a:latin typeface="Calibri" panose="020F0502020204030204" pitchFamily="34" charset="0"/>
            </a:endParaRPr>
          </a:p>
        </p:txBody>
      </p:sp>
    </p:spTree>
    <p:extLst>
      <p:ext uri="{BB962C8B-B14F-4D97-AF65-F5344CB8AC3E}">
        <p14:creationId xmlns:p14="http://schemas.microsoft.com/office/powerpoint/2010/main" val="409798996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51</a:t>
            </a:fld>
            <a:endParaRPr lang="pt-BR" altLang="pt-BR" sz="1200">
              <a:latin typeface="Calibri" panose="020F0502020204030204" pitchFamily="34" charset="0"/>
            </a:endParaRPr>
          </a:p>
        </p:txBody>
      </p:sp>
    </p:spTree>
    <p:extLst>
      <p:ext uri="{BB962C8B-B14F-4D97-AF65-F5344CB8AC3E}">
        <p14:creationId xmlns:p14="http://schemas.microsoft.com/office/powerpoint/2010/main" val="24058690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52</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52</a:t>
            </a:fld>
            <a:endParaRPr lang="pt-BR" altLang="pt-BR" sz="1200">
              <a:latin typeface="Calibri" panose="020F0502020204030204" pitchFamily="34" charset="0"/>
            </a:endParaRPr>
          </a:p>
        </p:txBody>
      </p:sp>
    </p:spTree>
    <p:extLst>
      <p:ext uri="{BB962C8B-B14F-4D97-AF65-F5344CB8AC3E}">
        <p14:creationId xmlns:p14="http://schemas.microsoft.com/office/powerpoint/2010/main" val="173595293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53</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53</a:t>
            </a:fld>
            <a:endParaRPr lang="pt-BR" altLang="pt-BR" sz="1200">
              <a:latin typeface="Calibri" panose="020F0502020204030204" pitchFamily="34" charset="0"/>
            </a:endParaRPr>
          </a:p>
        </p:txBody>
      </p:sp>
    </p:spTree>
    <p:extLst>
      <p:ext uri="{BB962C8B-B14F-4D97-AF65-F5344CB8AC3E}">
        <p14:creationId xmlns:p14="http://schemas.microsoft.com/office/powerpoint/2010/main" val="304189239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54</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54</a:t>
            </a:fld>
            <a:endParaRPr lang="pt-BR" altLang="pt-BR" sz="1200">
              <a:latin typeface="Calibri" panose="020F0502020204030204" pitchFamily="34" charset="0"/>
            </a:endParaRPr>
          </a:p>
        </p:txBody>
      </p:sp>
    </p:spTree>
    <p:extLst>
      <p:ext uri="{BB962C8B-B14F-4D97-AF65-F5344CB8AC3E}">
        <p14:creationId xmlns:p14="http://schemas.microsoft.com/office/powerpoint/2010/main" val="900602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55</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55</a:t>
            </a:fld>
            <a:endParaRPr lang="pt-BR" altLang="pt-BR" sz="1200">
              <a:latin typeface="Calibri" panose="020F0502020204030204" pitchFamily="34" charset="0"/>
            </a:endParaRPr>
          </a:p>
        </p:txBody>
      </p:sp>
    </p:spTree>
    <p:extLst>
      <p:ext uri="{BB962C8B-B14F-4D97-AF65-F5344CB8AC3E}">
        <p14:creationId xmlns:p14="http://schemas.microsoft.com/office/powerpoint/2010/main" val="36584007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56</a:t>
            </a:fld>
            <a:endParaRPr lang="pt-BR" altLang="pt-BR" sz="1200">
              <a:latin typeface="Calibri" panose="020F0502020204030204" pitchFamily="34" charset="0"/>
            </a:endParaRPr>
          </a:p>
        </p:txBody>
      </p:sp>
    </p:spTree>
    <p:extLst>
      <p:ext uri="{BB962C8B-B14F-4D97-AF65-F5344CB8AC3E}">
        <p14:creationId xmlns:p14="http://schemas.microsoft.com/office/powerpoint/2010/main" val="19629330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57</a:t>
            </a:fld>
            <a:endParaRPr lang="pt-BR" altLang="pt-BR" sz="1200">
              <a:latin typeface="Calibri" panose="020F0502020204030204" pitchFamily="34" charset="0"/>
            </a:endParaRPr>
          </a:p>
        </p:txBody>
      </p:sp>
    </p:spTree>
    <p:extLst>
      <p:ext uri="{BB962C8B-B14F-4D97-AF65-F5344CB8AC3E}">
        <p14:creationId xmlns:p14="http://schemas.microsoft.com/office/powerpoint/2010/main" val="269198136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58</a:t>
            </a:fld>
            <a:endParaRPr lang="pt-BR" altLang="pt-BR" sz="1200">
              <a:latin typeface="Calibri" panose="020F0502020204030204" pitchFamily="34" charset="0"/>
            </a:endParaRPr>
          </a:p>
        </p:txBody>
      </p:sp>
    </p:spTree>
    <p:extLst>
      <p:ext uri="{BB962C8B-B14F-4D97-AF65-F5344CB8AC3E}">
        <p14:creationId xmlns:p14="http://schemas.microsoft.com/office/powerpoint/2010/main" val="23987337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59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59</a:t>
            </a:fld>
            <a:endParaRPr lang="pt-BR" altLang="pt-BR" sz="1200">
              <a:latin typeface="Calibri" panose="020F0502020204030204" pitchFamily="34" charset="0"/>
            </a:endParaRPr>
          </a:p>
        </p:txBody>
      </p:sp>
    </p:spTree>
    <p:extLst>
      <p:ext uri="{BB962C8B-B14F-4D97-AF65-F5344CB8AC3E}">
        <p14:creationId xmlns:p14="http://schemas.microsoft.com/office/powerpoint/2010/main" val="2783386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a:t>
            </a:fld>
            <a:endParaRPr lang="pt-BR" altLang="pt-BR" sz="1200">
              <a:latin typeface="Calibri" panose="020F0502020204030204" pitchFamily="34" charset="0"/>
            </a:endParaRPr>
          </a:p>
        </p:txBody>
      </p:sp>
    </p:spTree>
    <p:extLst>
      <p:ext uri="{BB962C8B-B14F-4D97-AF65-F5344CB8AC3E}">
        <p14:creationId xmlns:p14="http://schemas.microsoft.com/office/powerpoint/2010/main" val="401993570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60</a:t>
            </a:fld>
            <a:endParaRPr lang="pt-BR" altLang="pt-BR" sz="1200">
              <a:latin typeface="Calibri" panose="020F0502020204030204" pitchFamily="34" charset="0"/>
            </a:endParaRPr>
          </a:p>
        </p:txBody>
      </p:sp>
    </p:spTree>
    <p:extLst>
      <p:ext uri="{BB962C8B-B14F-4D97-AF65-F5344CB8AC3E}">
        <p14:creationId xmlns:p14="http://schemas.microsoft.com/office/powerpoint/2010/main" val="26390380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61</a:t>
            </a:fld>
            <a:endParaRPr lang="pt-BR" altLang="pt-BR" sz="1200">
              <a:latin typeface="Calibri" panose="020F0502020204030204" pitchFamily="34" charset="0"/>
            </a:endParaRPr>
          </a:p>
        </p:txBody>
      </p:sp>
    </p:spTree>
    <p:extLst>
      <p:ext uri="{BB962C8B-B14F-4D97-AF65-F5344CB8AC3E}">
        <p14:creationId xmlns:p14="http://schemas.microsoft.com/office/powerpoint/2010/main" val="329895792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62</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62</a:t>
            </a:fld>
            <a:endParaRPr lang="pt-BR" altLang="pt-BR" sz="1200">
              <a:latin typeface="Calibri" panose="020F0502020204030204" pitchFamily="34" charset="0"/>
            </a:endParaRPr>
          </a:p>
        </p:txBody>
      </p:sp>
    </p:spTree>
    <p:extLst>
      <p:ext uri="{BB962C8B-B14F-4D97-AF65-F5344CB8AC3E}">
        <p14:creationId xmlns:p14="http://schemas.microsoft.com/office/powerpoint/2010/main" val="20775211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63</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63</a:t>
            </a:fld>
            <a:endParaRPr lang="pt-BR" altLang="pt-BR" sz="1200">
              <a:latin typeface="Calibri" panose="020F0502020204030204" pitchFamily="34" charset="0"/>
            </a:endParaRPr>
          </a:p>
        </p:txBody>
      </p:sp>
    </p:spTree>
    <p:extLst>
      <p:ext uri="{BB962C8B-B14F-4D97-AF65-F5344CB8AC3E}">
        <p14:creationId xmlns:p14="http://schemas.microsoft.com/office/powerpoint/2010/main" val="4017437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64</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64</a:t>
            </a:fld>
            <a:endParaRPr lang="pt-BR" altLang="pt-BR" sz="1200">
              <a:latin typeface="Calibri" panose="020F0502020204030204" pitchFamily="34" charset="0"/>
            </a:endParaRPr>
          </a:p>
        </p:txBody>
      </p:sp>
    </p:spTree>
    <p:extLst>
      <p:ext uri="{BB962C8B-B14F-4D97-AF65-F5344CB8AC3E}">
        <p14:creationId xmlns:p14="http://schemas.microsoft.com/office/powerpoint/2010/main" val="6855396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65</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65</a:t>
            </a:fld>
            <a:endParaRPr lang="pt-BR" altLang="pt-BR" sz="1200">
              <a:latin typeface="Calibri" panose="020F0502020204030204" pitchFamily="34" charset="0"/>
            </a:endParaRPr>
          </a:p>
        </p:txBody>
      </p:sp>
    </p:spTree>
    <p:extLst>
      <p:ext uri="{BB962C8B-B14F-4D97-AF65-F5344CB8AC3E}">
        <p14:creationId xmlns:p14="http://schemas.microsoft.com/office/powerpoint/2010/main" val="145295988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66</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66</a:t>
            </a:fld>
            <a:endParaRPr lang="pt-BR" altLang="pt-BR" sz="1200">
              <a:latin typeface="Calibri" panose="020F0502020204030204" pitchFamily="34" charset="0"/>
            </a:endParaRPr>
          </a:p>
        </p:txBody>
      </p:sp>
    </p:spTree>
    <p:extLst>
      <p:ext uri="{BB962C8B-B14F-4D97-AF65-F5344CB8AC3E}">
        <p14:creationId xmlns:p14="http://schemas.microsoft.com/office/powerpoint/2010/main" val="353639806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67</a:t>
            </a:fld>
            <a:endParaRPr lang="pt-BR" altLang="pt-BR" sz="1200">
              <a:latin typeface="Calibri" panose="020F0502020204030204" pitchFamily="34" charset="0"/>
            </a:endParaRPr>
          </a:p>
        </p:txBody>
      </p:sp>
    </p:spTree>
    <p:extLst>
      <p:ext uri="{BB962C8B-B14F-4D97-AF65-F5344CB8AC3E}">
        <p14:creationId xmlns:p14="http://schemas.microsoft.com/office/powerpoint/2010/main" val="340751544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68</a:t>
            </a:fld>
            <a:endParaRPr lang="pt-BR" altLang="pt-BR" sz="1200">
              <a:latin typeface="Calibri" panose="020F0502020204030204" pitchFamily="34" charset="0"/>
            </a:endParaRPr>
          </a:p>
        </p:txBody>
      </p:sp>
    </p:spTree>
    <p:extLst>
      <p:ext uri="{BB962C8B-B14F-4D97-AF65-F5344CB8AC3E}">
        <p14:creationId xmlns:p14="http://schemas.microsoft.com/office/powerpoint/2010/main" val="102484526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69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69</a:t>
            </a:fld>
            <a:endParaRPr lang="pt-BR" altLang="pt-BR" sz="1200">
              <a:latin typeface="Calibri" panose="020F0502020204030204" pitchFamily="34" charset="0"/>
            </a:endParaRPr>
          </a:p>
        </p:txBody>
      </p:sp>
    </p:spTree>
    <p:extLst>
      <p:ext uri="{BB962C8B-B14F-4D97-AF65-F5344CB8AC3E}">
        <p14:creationId xmlns:p14="http://schemas.microsoft.com/office/powerpoint/2010/main" val="2996880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7</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7</a:t>
            </a:fld>
            <a:endParaRPr lang="pt-BR" altLang="pt-BR" sz="1200">
              <a:latin typeface="Calibri" panose="020F0502020204030204" pitchFamily="34" charset="0"/>
            </a:endParaRPr>
          </a:p>
        </p:txBody>
      </p:sp>
    </p:spTree>
    <p:extLst>
      <p:ext uri="{BB962C8B-B14F-4D97-AF65-F5344CB8AC3E}">
        <p14:creationId xmlns:p14="http://schemas.microsoft.com/office/powerpoint/2010/main" val="22095959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70</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70</a:t>
            </a:fld>
            <a:endParaRPr lang="pt-BR" altLang="pt-BR" sz="1200">
              <a:latin typeface="Calibri" panose="020F0502020204030204" pitchFamily="34" charset="0"/>
            </a:endParaRPr>
          </a:p>
        </p:txBody>
      </p:sp>
    </p:spTree>
    <p:extLst>
      <p:ext uri="{BB962C8B-B14F-4D97-AF65-F5344CB8AC3E}">
        <p14:creationId xmlns:p14="http://schemas.microsoft.com/office/powerpoint/2010/main" val="240820740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71</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71</a:t>
            </a:fld>
            <a:endParaRPr lang="pt-BR" altLang="pt-BR" sz="1200">
              <a:latin typeface="Calibri" panose="020F0502020204030204" pitchFamily="34" charset="0"/>
            </a:endParaRPr>
          </a:p>
        </p:txBody>
      </p:sp>
    </p:spTree>
    <p:extLst>
      <p:ext uri="{BB962C8B-B14F-4D97-AF65-F5344CB8AC3E}">
        <p14:creationId xmlns:p14="http://schemas.microsoft.com/office/powerpoint/2010/main" val="268232172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a:defRPr/>
            </a:pPr>
            <a:fld id="{C17FF396-8C44-4F88-83D2-AA9AE288D85C}" type="slidenum">
              <a:rPr lang="pt-BR" smtClean="0"/>
              <a:pPr>
                <a:defRPr/>
              </a:pPr>
              <a:t>72</a:t>
            </a:fld>
            <a:endParaRPr lang="pt-BR"/>
          </a:p>
        </p:txBody>
      </p:sp>
    </p:spTree>
    <p:extLst>
      <p:ext uri="{BB962C8B-B14F-4D97-AF65-F5344CB8AC3E}">
        <p14:creationId xmlns:p14="http://schemas.microsoft.com/office/powerpoint/2010/main" val="2248084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8</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8</a:t>
            </a:fld>
            <a:endParaRPr lang="pt-BR" altLang="pt-BR" sz="1200">
              <a:latin typeface="Calibri" panose="020F0502020204030204" pitchFamily="34" charset="0"/>
            </a:endParaRPr>
          </a:p>
        </p:txBody>
      </p:sp>
    </p:spTree>
    <p:extLst>
      <p:ext uri="{BB962C8B-B14F-4D97-AF65-F5344CB8AC3E}">
        <p14:creationId xmlns:p14="http://schemas.microsoft.com/office/powerpoint/2010/main" val="519011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9F0761C9-1264-402C-963C-C9B52D33ED0F}" type="slidenum">
              <a:rPr lang="pt-BR" altLang="pt-BR"/>
              <a:pPr/>
              <a:t>9</a:t>
            </a:fld>
            <a:endParaRPr lang="pt-BR" altLang="pt-BR"/>
          </a:p>
        </p:txBody>
      </p:sp>
      <p:sp>
        <p:nvSpPr>
          <p:cNvPr id="2170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70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BR" altLang="pt-BR">
              <a:latin typeface="Calibri" panose="020F0502020204030204" pitchFamily="34" charset="0"/>
              <a:ea typeface="Microsoft YaHei" panose="020B0503020204020204" pitchFamily="34" charset="-122"/>
            </a:endParaRPr>
          </a:p>
        </p:txBody>
      </p:sp>
      <p:sp>
        <p:nvSpPr>
          <p:cNvPr id="21709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buClrTx/>
              <a:buFontTx/>
              <a:buNone/>
            </a:pPr>
            <a:fld id="{63C19A1C-8DE9-494B-921B-44031372955D}" type="slidenum">
              <a:rPr lang="pt-BR" altLang="pt-BR" sz="1200">
                <a:latin typeface="Calibri" panose="020F0502020204030204" pitchFamily="34" charset="0"/>
              </a:rPr>
              <a:pPr algn="r">
                <a:buClrTx/>
                <a:buFontTx/>
                <a:buNone/>
              </a:pPr>
              <a:t>9</a:t>
            </a:fld>
            <a:endParaRPr lang="pt-BR" altLang="pt-BR" sz="1200">
              <a:latin typeface="Calibri" panose="020F0502020204030204" pitchFamily="34" charset="0"/>
            </a:endParaRPr>
          </a:p>
        </p:txBody>
      </p:sp>
    </p:spTree>
    <p:extLst>
      <p:ext uri="{BB962C8B-B14F-4D97-AF65-F5344CB8AC3E}">
        <p14:creationId xmlns:p14="http://schemas.microsoft.com/office/powerpoint/2010/main" val="2044152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idx="10"/>
          </p:nvPr>
        </p:nvSpPr>
        <p:spPr/>
        <p:txBody>
          <a:bodyPr/>
          <a:lstStyle>
            <a:lvl1pPr>
              <a:defRPr/>
            </a:lvl1pPr>
          </a:lstStyle>
          <a:p>
            <a:endParaRPr lang="pt-BR" altLang="pt-BR"/>
          </a:p>
        </p:txBody>
      </p:sp>
      <p:sp>
        <p:nvSpPr>
          <p:cNvPr id="5" name="Espaço Reservado para Número de Slide 4"/>
          <p:cNvSpPr>
            <a:spLocks noGrp="1"/>
          </p:cNvSpPr>
          <p:nvPr>
            <p:ph type="sldNum" idx="11"/>
          </p:nvPr>
        </p:nvSpPr>
        <p:spPr/>
        <p:txBody>
          <a:bodyPr/>
          <a:lstStyle>
            <a:lvl1pPr>
              <a:defRPr/>
            </a:lvl1pPr>
          </a:lstStyle>
          <a:p>
            <a:fld id="{E8F8D44B-C487-4CCE-AD2A-A69A6390D198}" type="slidenum">
              <a:rPr lang="pt-BR" altLang="pt-BR"/>
              <a:pPr/>
              <a:t>‹nº›</a:t>
            </a:fld>
            <a:endParaRPr lang="pt-BR" altLang="pt-BR"/>
          </a:p>
        </p:txBody>
      </p:sp>
    </p:spTree>
    <p:extLst>
      <p:ext uri="{BB962C8B-B14F-4D97-AF65-F5344CB8AC3E}">
        <p14:creationId xmlns:p14="http://schemas.microsoft.com/office/powerpoint/2010/main" val="355559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idx="10"/>
          </p:nvPr>
        </p:nvSpPr>
        <p:spPr/>
        <p:txBody>
          <a:bodyPr/>
          <a:lstStyle>
            <a:lvl1pPr>
              <a:defRPr/>
            </a:lvl1pPr>
          </a:lstStyle>
          <a:p>
            <a:endParaRPr lang="pt-BR" altLang="pt-BR"/>
          </a:p>
        </p:txBody>
      </p:sp>
      <p:sp>
        <p:nvSpPr>
          <p:cNvPr id="5" name="Espaço Reservado para Número de Slide 4"/>
          <p:cNvSpPr>
            <a:spLocks noGrp="1"/>
          </p:cNvSpPr>
          <p:nvPr>
            <p:ph type="sldNum" idx="11"/>
          </p:nvPr>
        </p:nvSpPr>
        <p:spPr/>
        <p:txBody>
          <a:bodyPr/>
          <a:lstStyle>
            <a:lvl1pPr>
              <a:defRPr/>
            </a:lvl1pPr>
          </a:lstStyle>
          <a:p>
            <a:fld id="{CBF3FA4C-E9F3-40C8-870C-05F97A24109F}" type="slidenum">
              <a:rPr lang="pt-BR" altLang="pt-BR"/>
              <a:pPr/>
              <a:t>‹nº›</a:t>
            </a:fld>
            <a:endParaRPr lang="pt-BR" altLang="pt-BR"/>
          </a:p>
        </p:txBody>
      </p:sp>
    </p:spTree>
    <p:extLst>
      <p:ext uri="{BB962C8B-B14F-4D97-AF65-F5344CB8AC3E}">
        <p14:creationId xmlns:p14="http://schemas.microsoft.com/office/powerpoint/2010/main" val="44542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7813" y="128588"/>
            <a:ext cx="2055812" cy="6072187"/>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128588"/>
            <a:ext cx="6018213" cy="607218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idx="10"/>
          </p:nvPr>
        </p:nvSpPr>
        <p:spPr/>
        <p:txBody>
          <a:bodyPr/>
          <a:lstStyle>
            <a:lvl1pPr>
              <a:defRPr/>
            </a:lvl1pPr>
          </a:lstStyle>
          <a:p>
            <a:endParaRPr lang="pt-BR" altLang="pt-BR"/>
          </a:p>
        </p:txBody>
      </p:sp>
      <p:sp>
        <p:nvSpPr>
          <p:cNvPr id="5" name="Espaço Reservado para Número de Slide 4"/>
          <p:cNvSpPr>
            <a:spLocks noGrp="1"/>
          </p:cNvSpPr>
          <p:nvPr>
            <p:ph type="sldNum" idx="11"/>
          </p:nvPr>
        </p:nvSpPr>
        <p:spPr/>
        <p:txBody>
          <a:bodyPr/>
          <a:lstStyle>
            <a:lvl1pPr>
              <a:defRPr/>
            </a:lvl1pPr>
          </a:lstStyle>
          <a:p>
            <a:fld id="{80B4D0EB-F218-43F3-AF26-B7C7F79D2740}" type="slidenum">
              <a:rPr lang="pt-BR" altLang="pt-BR"/>
              <a:pPr/>
              <a:t>‹nº›</a:t>
            </a:fld>
            <a:endParaRPr lang="pt-BR" altLang="pt-BR"/>
          </a:p>
        </p:txBody>
      </p:sp>
    </p:spTree>
    <p:extLst>
      <p:ext uri="{BB962C8B-B14F-4D97-AF65-F5344CB8AC3E}">
        <p14:creationId xmlns:p14="http://schemas.microsoft.com/office/powerpoint/2010/main" val="8032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idx="10"/>
          </p:nvPr>
        </p:nvSpPr>
        <p:spPr/>
        <p:txBody>
          <a:bodyPr/>
          <a:lstStyle>
            <a:lvl1pPr>
              <a:defRPr/>
            </a:lvl1pPr>
          </a:lstStyle>
          <a:p>
            <a:endParaRPr lang="pt-BR" altLang="pt-BR"/>
          </a:p>
        </p:txBody>
      </p:sp>
      <p:sp>
        <p:nvSpPr>
          <p:cNvPr id="5" name="Espaço Reservado para Número de Slide 4"/>
          <p:cNvSpPr>
            <a:spLocks noGrp="1"/>
          </p:cNvSpPr>
          <p:nvPr>
            <p:ph type="sldNum" idx="11"/>
          </p:nvPr>
        </p:nvSpPr>
        <p:spPr/>
        <p:txBody>
          <a:bodyPr/>
          <a:lstStyle>
            <a:lvl1pPr>
              <a:defRPr/>
            </a:lvl1pPr>
          </a:lstStyle>
          <a:p>
            <a:fld id="{83828B9F-8053-4A14-83FA-C82C38D27EEC}" type="slidenum">
              <a:rPr lang="pt-BR" altLang="pt-BR"/>
              <a:pPr/>
              <a:t>‹nº›</a:t>
            </a:fld>
            <a:endParaRPr lang="pt-BR" altLang="pt-BR"/>
          </a:p>
        </p:txBody>
      </p:sp>
    </p:spTree>
    <p:extLst>
      <p:ext uri="{BB962C8B-B14F-4D97-AF65-F5344CB8AC3E}">
        <p14:creationId xmlns:p14="http://schemas.microsoft.com/office/powerpoint/2010/main" val="362946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 texto mestre</a:t>
            </a:r>
          </a:p>
        </p:txBody>
      </p:sp>
      <p:sp>
        <p:nvSpPr>
          <p:cNvPr id="4" name="Espaço Reservado para Data 3"/>
          <p:cNvSpPr>
            <a:spLocks noGrp="1"/>
          </p:cNvSpPr>
          <p:nvPr>
            <p:ph type="dt" idx="10"/>
          </p:nvPr>
        </p:nvSpPr>
        <p:spPr/>
        <p:txBody>
          <a:bodyPr/>
          <a:lstStyle>
            <a:lvl1pPr>
              <a:defRPr/>
            </a:lvl1pPr>
          </a:lstStyle>
          <a:p>
            <a:endParaRPr lang="pt-BR" altLang="pt-BR"/>
          </a:p>
        </p:txBody>
      </p:sp>
      <p:sp>
        <p:nvSpPr>
          <p:cNvPr id="5" name="Espaço Reservado para Número de Slide 4"/>
          <p:cNvSpPr>
            <a:spLocks noGrp="1"/>
          </p:cNvSpPr>
          <p:nvPr>
            <p:ph type="sldNum" idx="11"/>
          </p:nvPr>
        </p:nvSpPr>
        <p:spPr/>
        <p:txBody>
          <a:bodyPr/>
          <a:lstStyle>
            <a:lvl1pPr>
              <a:defRPr/>
            </a:lvl1pPr>
          </a:lstStyle>
          <a:p>
            <a:fld id="{75D101CA-BA6E-4974-96F2-8C7295F20E1C}" type="slidenum">
              <a:rPr lang="pt-BR" altLang="pt-BR"/>
              <a:pPr/>
              <a:t>‹nº›</a:t>
            </a:fld>
            <a:endParaRPr lang="pt-BR" altLang="pt-BR"/>
          </a:p>
        </p:txBody>
      </p:sp>
    </p:spTree>
    <p:extLst>
      <p:ext uri="{BB962C8B-B14F-4D97-AF65-F5344CB8AC3E}">
        <p14:creationId xmlns:p14="http://schemas.microsoft.com/office/powerpoint/2010/main" val="141781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7013" cy="46005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6613" y="1600200"/>
            <a:ext cx="4037012" cy="46005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idx="10"/>
          </p:nvPr>
        </p:nvSpPr>
        <p:spPr/>
        <p:txBody>
          <a:bodyPr/>
          <a:lstStyle>
            <a:lvl1pPr>
              <a:defRPr/>
            </a:lvl1pPr>
          </a:lstStyle>
          <a:p>
            <a:endParaRPr lang="pt-BR" altLang="pt-BR"/>
          </a:p>
        </p:txBody>
      </p:sp>
      <p:sp>
        <p:nvSpPr>
          <p:cNvPr id="6" name="Espaço Reservado para Número de Slide 5"/>
          <p:cNvSpPr>
            <a:spLocks noGrp="1"/>
          </p:cNvSpPr>
          <p:nvPr>
            <p:ph type="sldNum" idx="11"/>
          </p:nvPr>
        </p:nvSpPr>
        <p:spPr/>
        <p:txBody>
          <a:bodyPr/>
          <a:lstStyle>
            <a:lvl1pPr>
              <a:defRPr/>
            </a:lvl1pPr>
          </a:lstStyle>
          <a:p>
            <a:fld id="{0DBC8BA3-4F7B-4BBB-B5B6-7F09D5004838}" type="slidenum">
              <a:rPr lang="pt-BR" altLang="pt-BR"/>
              <a:pPr/>
              <a:t>‹nº›</a:t>
            </a:fld>
            <a:endParaRPr lang="pt-BR" altLang="pt-BR"/>
          </a:p>
        </p:txBody>
      </p:sp>
    </p:spTree>
    <p:extLst>
      <p:ext uri="{BB962C8B-B14F-4D97-AF65-F5344CB8AC3E}">
        <p14:creationId xmlns:p14="http://schemas.microsoft.com/office/powerpoint/2010/main" val="347084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idx="10"/>
          </p:nvPr>
        </p:nvSpPr>
        <p:spPr/>
        <p:txBody>
          <a:bodyPr/>
          <a:lstStyle>
            <a:lvl1pPr>
              <a:defRPr/>
            </a:lvl1pPr>
          </a:lstStyle>
          <a:p>
            <a:endParaRPr lang="pt-BR" altLang="pt-BR"/>
          </a:p>
        </p:txBody>
      </p:sp>
      <p:sp>
        <p:nvSpPr>
          <p:cNvPr id="8" name="Espaço Reservado para Número de Slide 7"/>
          <p:cNvSpPr>
            <a:spLocks noGrp="1"/>
          </p:cNvSpPr>
          <p:nvPr>
            <p:ph type="sldNum" idx="11"/>
          </p:nvPr>
        </p:nvSpPr>
        <p:spPr/>
        <p:txBody>
          <a:bodyPr/>
          <a:lstStyle>
            <a:lvl1pPr>
              <a:defRPr/>
            </a:lvl1pPr>
          </a:lstStyle>
          <a:p>
            <a:fld id="{DE1FC467-E314-4A63-893B-9DC195D404BA}" type="slidenum">
              <a:rPr lang="pt-BR" altLang="pt-BR"/>
              <a:pPr/>
              <a:t>‹nº›</a:t>
            </a:fld>
            <a:endParaRPr lang="pt-BR" altLang="pt-BR"/>
          </a:p>
        </p:txBody>
      </p:sp>
    </p:spTree>
    <p:extLst>
      <p:ext uri="{BB962C8B-B14F-4D97-AF65-F5344CB8AC3E}">
        <p14:creationId xmlns:p14="http://schemas.microsoft.com/office/powerpoint/2010/main" val="240359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idx="10"/>
          </p:nvPr>
        </p:nvSpPr>
        <p:spPr/>
        <p:txBody>
          <a:bodyPr/>
          <a:lstStyle>
            <a:lvl1pPr>
              <a:defRPr/>
            </a:lvl1pPr>
          </a:lstStyle>
          <a:p>
            <a:endParaRPr lang="pt-BR" altLang="pt-BR"/>
          </a:p>
        </p:txBody>
      </p:sp>
      <p:sp>
        <p:nvSpPr>
          <p:cNvPr id="4" name="Espaço Reservado para Número de Slide 3"/>
          <p:cNvSpPr>
            <a:spLocks noGrp="1"/>
          </p:cNvSpPr>
          <p:nvPr>
            <p:ph type="sldNum" idx="11"/>
          </p:nvPr>
        </p:nvSpPr>
        <p:spPr/>
        <p:txBody>
          <a:bodyPr/>
          <a:lstStyle>
            <a:lvl1pPr>
              <a:defRPr/>
            </a:lvl1pPr>
          </a:lstStyle>
          <a:p>
            <a:fld id="{A6FF59A6-120F-491C-9CB2-92BEAE1E1A77}" type="slidenum">
              <a:rPr lang="pt-BR" altLang="pt-BR"/>
              <a:pPr/>
              <a:t>‹nº›</a:t>
            </a:fld>
            <a:endParaRPr lang="pt-BR" altLang="pt-BR"/>
          </a:p>
        </p:txBody>
      </p:sp>
    </p:spTree>
    <p:extLst>
      <p:ext uri="{BB962C8B-B14F-4D97-AF65-F5344CB8AC3E}">
        <p14:creationId xmlns:p14="http://schemas.microsoft.com/office/powerpoint/2010/main" val="2246059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idx="10"/>
          </p:nvPr>
        </p:nvSpPr>
        <p:spPr/>
        <p:txBody>
          <a:bodyPr/>
          <a:lstStyle>
            <a:lvl1pPr>
              <a:defRPr/>
            </a:lvl1pPr>
          </a:lstStyle>
          <a:p>
            <a:endParaRPr lang="pt-BR" altLang="pt-BR"/>
          </a:p>
        </p:txBody>
      </p:sp>
      <p:sp>
        <p:nvSpPr>
          <p:cNvPr id="3" name="Espaço Reservado para Número de Slide 2"/>
          <p:cNvSpPr>
            <a:spLocks noGrp="1"/>
          </p:cNvSpPr>
          <p:nvPr>
            <p:ph type="sldNum" idx="11"/>
          </p:nvPr>
        </p:nvSpPr>
        <p:spPr/>
        <p:txBody>
          <a:bodyPr/>
          <a:lstStyle>
            <a:lvl1pPr>
              <a:defRPr/>
            </a:lvl1pPr>
          </a:lstStyle>
          <a:p>
            <a:fld id="{1E323C3A-E93A-4865-8EEF-18D17236A0C3}" type="slidenum">
              <a:rPr lang="pt-BR" altLang="pt-BR"/>
              <a:pPr/>
              <a:t>‹nº›</a:t>
            </a:fld>
            <a:endParaRPr lang="pt-BR" altLang="pt-BR"/>
          </a:p>
        </p:txBody>
      </p:sp>
    </p:spTree>
    <p:extLst>
      <p:ext uri="{BB962C8B-B14F-4D97-AF65-F5344CB8AC3E}">
        <p14:creationId xmlns:p14="http://schemas.microsoft.com/office/powerpoint/2010/main" val="272789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idx="10"/>
          </p:nvPr>
        </p:nvSpPr>
        <p:spPr/>
        <p:txBody>
          <a:bodyPr/>
          <a:lstStyle>
            <a:lvl1pPr>
              <a:defRPr/>
            </a:lvl1pPr>
          </a:lstStyle>
          <a:p>
            <a:endParaRPr lang="pt-BR" altLang="pt-BR"/>
          </a:p>
        </p:txBody>
      </p:sp>
      <p:sp>
        <p:nvSpPr>
          <p:cNvPr id="6" name="Espaço Reservado para Número de Slide 5"/>
          <p:cNvSpPr>
            <a:spLocks noGrp="1"/>
          </p:cNvSpPr>
          <p:nvPr>
            <p:ph type="sldNum" idx="11"/>
          </p:nvPr>
        </p:nvSpPr>
        <p:spPr/>
        <p:txBody>
          <a:bodyPr/>
          <a:lstStyle>
            <a:lvl1pPr>
              <a:defRPr/>
            </a:lvl1pPr>
          </a:lstStyle>
          <a:p>
            <a:fld id="{FFF35F52-D4E9-4518-A128-595BC163E0A8}" type="slidenum">
              <a:rPr lang="pt-BR" altLang="pt-BR"/>
              <a:pPr/>
              <a:t>‹nº›</a:t>
            </a:fld>
            <a:endParaRPr lang="pt-BR" altLang="pt-BR"/>
          </a:p>
        </p:txBody>
      </p:sp>
    </p:spTree>
    <p:extLst>
      <p:ext uri="{BB962C8B-B14F-4D97-AF65-F5344CB8AC3E}">
        <p14:creationId xmlns:p14="http://schemas.microsoft.com/office/powerpoint/2010/main" val="3015306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idx="10"/>
          </p:nvPr>
        </p:nvSpPr>
        <p:spPr/>
        <p:txBody>
          <a:bodyPr/>
          <a:lstStyle>
            <a:lvl1pPr>
              <a:defRPr/>
            </a:lvl1pPr>
          </a:lstStyle>
          <a:p>
            <a:endParaRPr lang="pt-BR" altLang="pt-BR"/>
          </a:p>
        </p:txBody>
      </p:sp>
      <p:sp>
        <p:nvSpPr>
          <p:cNvPr id="6" name="Espaço Reservado para Número de Slide 5"/>
          <p:cNvSpPr>
            <a:spLocks noGrp="1"/>
          </p:cNvSpPr>
          <p:nvPr>
            <p:ph type="sldNum" idx="11"/>
          </p:nvPr>
        </p:nvSpPr>
        <p:spPr/>
        <p:txBody>
          <a:bodyPr/>
          <a:lstStyle>
            <a:lvl1pPr>
              <a:defRPr/>
            </a:lvl1pPr>
          </a:lstStyle>
          <a:p>
            <a:fld id="{64F42C41-8681-4A0F-94E0-AD548976F5A2}" type="slidenum">
              <a:rPr lang="pt-BR" altLang="pt-BR"/>
              <a:pPr/>
              <a:t>‹nº›</a:t>
            </a:fld>
            <a:endParaRPr lang="pt-BR" altLang="pt-BR"/>
          </a:p>
        </p:txBody>
      </p:sp>
    </p:spTree>
    <p:extLst>
      <p:ext uri="{BB962C8B-B14F-4D97-AF65-F5344CB8AC3E}">
        <p14:creationId xmlns:p14="http://schemas.microsoft.com/office/powerpoint/2010/main" val="410672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8588"/>
            <a:ext cx="8226425"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pt-BR"/>
              <a:t>Clique para editar o formato do texto do título</a:t>
            </a:r>
          </a:p>
        </p:txBody>
      </p:sp>
      <p:sp>
        <p:nvSpPr>
          <p:cNvPr id="1026" name="Rectangle 2"/>
          <p:cNvSpPr>
            <a:spLocks noGrp="1" noChangeArrowheads="1"/>
          </p:cNvSpPr>
          <p:nvPr>
            <p:ph type="body" idx="1"/>
          </p:nvPr>
        </p:nvSpPr>
        <p:spPr bwMode="auto">
          <a:xfrm>
            <a:off x="457200" y="1600200"/>
            <a:ext cx="8226425" cy="460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pt-BR"/>
              <a:t>Clique para editar o formato do texto da estrutura de tópicos</a:t>
            </a:r>
          </a:p>
          <a:p>
            <a:pPr lvl="1"/>
            <a:r>
              <a:rPr lang="en-GB" altLang="pt-BR"/>
              <a:t>2.º Nível da estrutura de tópicos</a:t>
            </a:r>
          </a:p>
          <a:p>
            <a:pPr lvl="2"/>
            <a:r>
              <a:rPr lang="en-GB" altLang="pt-BR"/>
              <a:t>3.º Nível da estrutura de tópicos</a:t>
            </a:r>
          </a:p>
          <a:p>
            <a:pPr lvl="3"/>
            <a:r>
              <a:rPr lang="en-GB" altLang="pt-BR"/>
              <a:t>4.º Nível da estrutura de tópicos</a:t>
            </a:r>
          </a:p>
          <a:p>
            <a:pPr lvl="4"/>
            <a:r>
              <a:rPr lang="en-GB" altLang="pt-BR"/>
              <a:t>5.º Nível da estrutura de tópicos</a:t>
            </a:r>
          </a:p>
          <a:p>
            <a:pPr lvl="4"/>
            <a:r>
              <a:rPr lang="en-GB" altLang="pt-BR"/>
              <a:t>6.º Nível da estrutura de tópicos</a:t>
            </a:r>
          </a:p>
          <a:p>
            <a:pPr lvl="4"/>
            <a:r>
              <a:rPr lang="en-GB" altLang="pt-BR"/>
              <a:t>7.º Nível da estrutura de tópicos</a:t>
            </a:r>
          </a:p>
        </p:txBody>
      </p:sp>
      <p:sp>
        <p:nvSpPr>
          <p:cNvPr id="1027" name="Rectangle 3"/>
          <p:cNvSpPr>
            <a:spLocks noGrp="1" noChangeArrowheads="1"/>
          </p:cNvSpPr>
          <p:nvPr>
            <p:ph type="dt"/>
          </p:nvPr>
        </p:nvSpPr>
        <p:spPr bwMode="auto">
          <a:xfrm>
            <a:off x="457200" y="6353175"/>
            <a:ext cx="213042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pt-BR" altLang="pt-BR"/>
          </a:p>
        </p:txBody>
      </p:sp>
      <p:sp>
        <p:nvSpPr>
          <p:cNvPr id="1028" name="Text Box 4"/>
          <p:cNvSpPr txBox="1">
            <a:spLocks noChangeArrowheads="1"/>
          </p:cNvSpPr>
          <p:nvPr/>
        </p:nvSpPr>
        <p:spPr bwMode="auto">
          <a:xfrm>
            <a:off x="3124200" y="6354763"/>
            <a:ext cx="28956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1029" name="Rectangle 5"/>
          <p:cNvSpPr>
            <a:spLocks noGrp="1" noChangeArrowheads="1"/>
          </p:cNvSpPr>
          <p:nvPr>
            <p:ph type="sldNum"/>
          </p:nvPr>
        </p:nvSpPr>
        <p:spPr bwMode="auto">
          <a:xfrm>
            <a:off x="6553200" y="6353175"/>
            <a:ext cx="213042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231BDC16-8CFC-44A7-8480-9BEFA59D9DD2}"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2pPr>
      <a:lvl3pPr marL="1143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3pPr>
      <a:lvl4pPr marL="1600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4pPr>
      <a:lvl5pPr marL="20574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planalto.gov.br/ccivil_03/Decreto-Lei/Del5452.htm#art235c&#167;1."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planalto.gov.br/ccivil_03/Decreto-Lei/Del5452.htm#art235c&#167;8."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hyperlink" Target="http://www.planalto.gov.br/ccivil_03/Decreto-Lei/Del5452.htm#art235c&#167;9."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www.planalto.gov.br/ccivil_03/Decreto-Lei/Del5452.htm#art235c&#167;11"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hyperlink" Target="http://www.planalto.gov.br/ccivil_03/Decreto-Lei/Del5452.htm#art235ei" TargetMode="External"/><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hyperlink" Target="http://www.planalto.gov.br/ccivil_03/Decreto-Lei/Del5452.htm#art235ei" TargetMode="External"/><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txBox="1">
            <a:spLocks noChangeArrowheads="1"/>
          </p:cNvSpPr>
          <p:nvPr/>
        </p:nvSpPr>
        <p:spPr bwMode="auto">
          <a:xfrm>
            <a:off x="1357313" y="401638"/>
            <a:ext cx="73279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 typeface="Arial" panose="020B0604020202020204" pitchFamily="34" charset="0"/>
              <a:buNone/>
            </a:pPr>
            <a:r>
              <a:rPr lang="pt-BR" altLang="pt-BR" dirty="0">
                <a:latin typeface="Arial" panose="020B0604020202020204" pitchFamily="34" charset="0"/>
              </a:rPr>
              <a:t>Direito do Trabalho</a:t>
            </a:r>
            <a:endParaRPr lang="pt-BR" altLang="pt-BR" b="1" dirty="0">
              <a:latin typeface="Arial" panose="020B0604020202020204" pitchFamily="34" charset="0"/>
            </a:endParaRPr>
          </a:p>
        </p:txBody>
      </p:sp>
      <p:sp>
        <p:nvSpPr>
          <p:cNvPr id="3075" name="Rectangle 3"/>
          <p:cNvSpPr txBox="1">
            <a:spLocks noChangeArrowheads="1"/>
          </p:cNvSpPr>
          <p:nvPr/>
        </p:nvSpPr>
        <p:spPr bwMode="auto">
          <a:xfrm>
            <a:off x="1495425" y="1704975"/>
            <a:ext cx="7189788" cy="1796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ts val="0"/>
              </a:spcBef>
              <a:buNone/>
            </a:pPr>
            <a:r>
              <a:rPr lang="pt-BR" b="1" dirty="0">
                <a:latin typeface="Arial" panose="020B0604020202020204" pitchFamily="34" charset="0"/>
              </a:rPr>
              <a:t>MOTORISTA E </a:t>
            </a:r>
          </a:p>
          <a:p>
            <a:pPr algn="r">
              <a:lnSpc>
                <a:spcPct val="100000"/>
              </a:lnSpc>
              <a:spcBef>
                <a:spcPts val="0"/>
              </a:spcBef>
              <a:buNone/>
            </a:pPr>
            <a:r>
              <a:rPr lang="pt-BR" b="1" dirty="0">
                <a:latin typeface="Arial" panose="020B0604020202020204" pitchFamily="34" charset="0"/>
              </a:rPr>
              <a:t>TRANPORTADOR DE CARGA</a:t>
            </a:r>
          </a:p>
        </p:txBody>
      </p:sp>
      <p:sp>
        <p:nvSpPr>
          <p:cNvPr id="3076" name="Rectangle 3"/>
          <p:cNvSpPr txBox="1">
            <a:spLocks noChangeArrowheads="1"/>
          </p:cNvSpPr>
          <p:nvPr/>
        </p:nvSpPr>
        <p:spPr bwMode="auto">
          <a:xfrm>
            <a:off x="323528" y="3140968"/>
            <a:ext cx="8361685" cy="352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10000"/>
              </a:lnSpc>
              <a:spcBef>
                <a:spcPct val="0"/>
              </a:spcBef>
              <a:buFont typeface="Arial" panose="020B0604020202020204" pitchFamily="34" charset="0"/>
              <a:buNone/>
            </a:pPr>
            <a:r>
              <a:rPr lang="pt-BR" altLang="pt-BR" b="1" dirty="0">
                <a:latin typeface="Arial" panose="020B0604020202020204" pitchFamily="34" charset="0"/>
              </a:rPr>
              <a:t>José Lúcio Munhoz</a:t>
            </a:r>
          </a:p>
          <a:p>
            <a:pPr algn="r" eaLnBrk="1" hangingPunct="1">
              <a:lnSpc>
                <a:spcPct val="110000"/>
              </a:lnSpc>
              <a:spcBef>
                <a:spcPct val="0"/>
              </a:spcBef>
              <a:buFont typeface="Arial" panose="020B0604020202020204" pitchFamily="34" charset="0"/>
              <a:buNone/>
            </a:pPr>
            <a:r>
              <a:rPr lang="pt-BR" altLang="pt-BR" dirty="0">
                <a:latin typeface="Arial" panose="020B0604020202020204" pitchFamily="34" charset="0"/>
              </a:rPr>
              <a:t>Juiz do Trabalho em Blumenau</a:t>
            </a:r>
          </a:p>
          <a:p>
            <a:pPr algn="r" eaLnBrk="1" hangingPunct="1">
              <a:lnSpc>
                <a:spcPct val="110000"/>
              </a:lnSpc>
              <a:spcBef>
                <a:spcPct val="0"/>
              </a:spcBef>
              <a:buFont typeface="Arial" panose="020B0604020202020204" pitchFamily="34" charset="0"/>
              <a:buNone/>
            </a:pPr>
            <a:r>
              <a:rPr lang="pt-BR" altLang="pt-BR" dirty="0">
                <a:latin typeface="Arial" panose="020B0604020202020204" pitchFamily="34" charset="0"/>
              </a:rPr>
              <a:t>Formado pela Universidade Mackenzie, SP</a:t>
            </a:r>
          </a:p>
          <a:p>
            <a:pPr algn="r" eaLnBrk="1" hangingPunct="1">
              <a:lnSpc>
                <a:spcPct val="110000"/>
              </a:lnSpc>
              <a:spcBef>
                <a:spcPct val="0"/>
              </a:spcBef>
              <a:buFont typeface="Arial" panose="020B0604020202020204" pitchFamily="34" charset="0"/>
              <a:buNone/>
            </a:pPr>
            <a:r>
              <a:rPr lang="pt-BR" altLang="pt-BR" dirty="0">
                <a:latin typeface="Arial" panose="020B0604020202020204" pitchFamily="34" charset="0"/>
              </a:rPr>
              <a:t>Mestre em Direito pela Universidade de Lisboa</a:t>
            </a:r>
          </a:p>
          <a:p>
            <a:pPr algn="r" eaLnBrk="1" hangingPunct="1">
              <a:lnSpc>
                <a:spcPct val="110000"/>
              </a:lnSpc>
              <a:spcBef>
                <a:spcPct val="0"/>
              </a:spcBef>
              <a:buFont typeface="Arial" panose="020B0604020202020204" pitchFamily="34" charset="0"/>
              <a:buNone/>
            </a:pPr>
            <a:r>
              <a:rPr lang="pt-BR" altLang="pt-BR" dirty="0">
                <a:latin typeface="Arial" panose="020B0604020202020204" pitchFamily="34" charset="0"/>
              </a:rPr>
              <a:t>Conselheiro do CNJ (2011/2013)</a:t>
            </a:r>
          </a:p>
          <a:p>
            <a:pPr algn="r" eaLnBrk="1" hangingPunct="1">
              <a:lnSpc>
                <a:spcPct val="110000"/>
              </a:lnSpc>
              <a:spcBef>
                <a:spcPct val="0"/>
              </a:spcBef>
              <a:buFont typeface="Arial" panose="020B0604020202020204" pitchFamily="34" charset="0"/>
              <a:buNone/>
            </a:pPr>
            <a:r>
              <a:rPr lang="pt-BR" altLang="pt-BR" dirty="0">
                <a:latin typeface="Arial" panose="020B0604020202020204" pitchFamily="34" charset="0"/>
              </a:rPr>
              <a:t>Vice-Presidente da AMB (2008/2010)</a:t>
            </a:r>
          </a:p>
          <a:p>
            <a:pPr algn="r" eaLnBrk="1" hangingPunct="1">
              <a:lnSpc>
                <a:spcPct val="110000"/>
              </a:lnSpc>
              <a:spcBef>
                <a:spcPct val="0"/>
              </a:spcBef>
              <a:buFont typeface="Arial" panose="020B0604020202020204" pitchFamily="34" charset="0"/>
              <a:buNone/>
            </a:pPr>
            <a:r>
              <a:rPr lang="pt-BR" altLang="pt-BR" dirty="0">
                <a:latin typeface="Arial" panose="020B0604020202020204" pitchFamily="34" charset="0"/>
              </a:rPr>
              <a:t>Presidente da AMATRA-SP (2004/2006)</a:t>
            </a:r>
          </a:p>
        </p:txBody>
      </p:sp>
    </p:spTree>
    <p:extLst>
      <p:ext uri="{BB962C8B-B14F-4D97-AF65-F5344CB8AC3E}">
        <p14:creationId xmlns:p14="http://schemas.microsoft.com/office/powerpoint/2010/main" val="4077969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PRINCIPAIS ASPECTOS DA LEI</a:t>
            </a:r>
          </a:p>
          <a:p>
            <a:pPr>
              <a:buClrTx/>
              <a:buFontTx/>
              <a:buNone/>
            </a:pP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10</a:t>
            </a:fld>
            <a:endParaRPr lang="pt-BR" altLang="pt-BR" sz="1100">
              <a:latin typeface="Calibri" panose="020F0502020204030204" pitchFamily="34" charset="0"/>
            </a:endParaRPr>
          </a:p>
        </p:txBody>
      </p:sp>
    </p:spTree>
    <p:extLst>
      <p:ext uri="{BB962C8B-B14F-4D97-AF65-F5344CB8AC3E}">
        <p14:creationId xmlns:p14="http://schemas.microsoft.com/office/powerpoint/2010/main" val="29946618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ea typeface="Microsoft YaHei" panose="020B0503020204020204" pitchFamily="34" charset="-122"/>
              </a:rPr>
              <a:t>DESTINATÁRIOS DA LEI</a:t>
            </a: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 Motoristas Profissionais </a:t>
            </a:r>
          </a:p>
          <a:p>
            <a:pPr>
              <a:buClrTx/>
              <a:buFontTx/>
              <a:buNone/>
            </a:pPr>
            <a:endParaRPr lang="pt-BR" altLang="pt-BR" sz="3200" b="1" dirty="0">
              <a:ea typeface="Microsoft YaHei" panose="020B0503020204020204" pitchFamily="34" charset="-122"/>
            </a:endParaRPr>
          </a:p>
          <a:p>
            <a:r>
              <a:rPr lang="pt-BR" sz="2800" dirty="0"/>
              <a:t>Art. 1</a:t>
            </a:r>
            <a:r>
              <a:rPr lang="pt-BR" sz="2800" u="sng" baseline="30000" dirty="0"/>
              <a:t>o</a:t>
            </a:r>
            <a:r>
              <a:rPr lang="pt-BR" sz="2800" dirty="0"/>
              <a:t> É livre o exercício da profissão de motorista profissional, atendidas as condições e qualificações profissionais estabelecidas nesta Lei. </a:t>
            </a:r>
          </a:p>
          <a:p>
            <a:r>
              <a:rPr lang="pt-BR" sz="2800" dirty="0"/>
              <a:t>Parágrafo único.  Integram a categoria profissional de que trata esta Lei os motoristas de veículos automotores cuja condução exija formação profissional e que exerçam a profissão nas seguintes atividades ou categorias econômicas: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11</a:t>
            </a:fld>
            <a:endParaRPr lang="pt-BR" altLang="pt-BR" sz="1100">
              <a:latin typeface="Calibri" panose="020F0502020204030204" pitchFamily="34" charset="0"/>
            </a:endParaRPr>
          </a:p>
        </p:txBody>
      </p:sp>
    </p:spTree>
    <p:extLst>
      <p:ext uri="{BB962C8B-B14F-4D97-AF65-F5344CB8AC3E}">
        <p14:creationId xmlns:p14="http://schemas.microsoft.com/office/powerpoint/2010/main" val="18438821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ea typeface="Microsoft YaHei" panose="020B0503020204020204" pitchFamily="34" charset="-122"/>
              </a:rPr>
              <a:t>DESTINATÁRIOS DA LEI</a:t>
            </a: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 Motoristas Profissionais trabalhadores em empresas cuja  atividade </a:t>
            </a:r>
            <a:r>
              <a:rPr lang="pt-BR" sz="3200" b="1" dirty="0"/>
              <a:t>ou categorias econômicas pertençam a: </a:t>
            </a:r>
          </a:p>
          <a:p>
            <a:r>
              <a:rPr lang="pt-BR" sz="3200" dirty="0"/>
              <a:t>I - de transporte rodoviário de passageiros; </a:t>
            </a:r>
          </a:p>
          <a:p>
            <a:r>
              <a:rPr lang="pt-BR" sz="3200" dirty="0"/>
              <a:t>II - de transporte rodoviário de cargas.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12</a:t>
            </a:fld>
            <a:endParaRPr lang="pt-BR" altLang="pt-BR" sz="1100">
              <a:latin typeface="Calibri" panose="020F0502020204030204" pitchFamily="34" charset="0"/>
            </a:endParaRPr>
          </a:p>
        </p:txBody>
      </p:sp>
    </p:spTree>
    <p:extLst>
      <p:ext uri="{BB962C8B-B14F-4D97-AF65-F5344CB8AC3E}">
        <p14:creationId xmlns:p14="http://schemas.microsoft.com/office/powerpoint/2010/main" val="14177611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solidFill>
                  <a:srgbClr val="FF0000"/>
                </a:solidFill>
                <a:ea typeface="Microsoft YaHei" panose="020B0503020204020204" pitchFamily="34" charset="-122"/>
              </a:rPr>
              <a:t>NÃO SÃO DESTINATÁRIOS DA LEI</a:t>
            </a:r>
          </a:p>
          <a:p>
            <a:pPr>
              <a:buClrTx/>
              <a:buFontTx/>
              <a:buNone/>
            </a:pPr>
            <a:endParaRPr lang="pt-BR" altLang="pt-BR" sz="3200" dirty="0">
              <a:ea typeface="Microsoft YaHei" panose="020B0503020204020204" pitchFamily="34" charset="-122"/>
            </a:endParaRPr>
          </a:p>
          <a:p>
            <a:pPr>
              <a:buClrTx/>
              <a:buFontTx/>
              <a:buNone/>
            </a:pPr>
            <a:r>
              <a:rPr lang="pt-BR" altLang="pt-BR" sz="3200" dirty="0">
                <a:ea typeface="Microsoft YaHei" panose="020B0503020204020204" pitchFamily="34" charset="-122"/>
              </a:rPr>
              <a:t>→Não se aplica a motoristas de empresas que fazem entregas rotineiras em razão da atividade do empregador.</a:t>
            </a:r>
          </a:p>
          <a:p>
            <a:pPr marL="442913" indent="-442913">
              <a:buClrTx/>
              <a:buFontTx/>
              <a:buNone/>
            </a:pPr>
            <a:r>
              <a:rPr lang="pt-BR" altLang="pt-BR" sz="3200" dirty="0">
                <a:ea typeface="Microsoft YaHei" panose="020B0503020204020204" pitchFamily="34" charset="-122"/>
              </a:rPr>
              <a:t>→Veículos de tração animal.</a:t>
            </a:r>
          </a:p>
          <a:p>
            <a:pPr marL="442913" indent="-442913">
              <a:buClrTx/>
              <a:buFontTx/>
              <a:buNone/>
            </a:pPr>
            <a:r>
              <a:rPr lang="pt-BR" altLang="pt-BR" sz="3200" dirty="0">
                <a:ea typeface="Microsoft YaHei" panose="020B0503020204020204" pitchFamily="34" charset="-122"/>
              </a:rPr>
              <a:t>→Condutores de veículos que não sejam </a:t>
            </a:r>
          </a:p>
          <a:p>
            <a:pPr marL="442913" indent="-442913">
              <a:buClrTx/>
              <a:buFontTx/>
              <a:buNone/>
            </a:pPr>
            <a:r>
              <a:rPr lang="pt-BR" altLang="pt-BR" sz="3200" dirty="0">
                <a:ea typeface="Microsoft YaHei" panose="020B0503020204020204" pitchFamily="34" charset="-122"/>
              </a:rPr>
              <a:t>		profissionais (ex.: vendedor que usa carro).</a:t>
            </a:r>
          </a:p>
          <a:p>
            <a:pPr marL="442913" indent="-442913">
              <a:buClrTx/>
              <a:buFontTx/>
              <a:buNone/>
            </a:pPr>
            <a:r>
              <a:rPr lang="pt-BR" altLang="pt-BR" sz="3200" dirty="0">
                <a:ea typeface="Microsoft YaHei" panose="020B0503020204020204" pitchFamily="34" charset="-122"/>
              </a:rPr>
              <a:t>→Motoristas domésticos.</a:t>
            </a: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13</a:t>
            </a:fld>
            <a:endParaRPr lang="pt-BR" altLang="pt-BR" sz="1100">
              <a:latin typeface="Calibri" panose="020F0502020204030204" pitchFamily="34" charset="0"/>
            </a:endParaRPr>
          </a:p>
        </p:txBody>
      </p:sp>
    </p:spTree>
    <p:extLst>
      <p:ext uri="{BB962C8B-B14F-4D97-AF65-F5344CB8AC3E}">
        <p14:creationId xmlns:p14="http://schemas.microsoft.com/office/powerpoint/2010/main" val="20322049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r>
              <a:rPr lang="pt-BR" altLang="pt-BR" sz="3200" b="1" dirty="0">
                <a:ea typeface="Microsoft YaHei" panose="020B0503020204020204" pitchFamily="34" charset="-122"/>
              </a:rPr>
              <a:t>DIREITOS DO MOTORISTA PROFISSIONAL</a:t>
            </a:r>
          </a:p>
          <a:p>
            <a:pPr>
              <a:buClrTx/>
              <a:buFontTx/>
              <a:buNone/>
            </a:pPr>
            <a:r>
              <a:rPr lang="pt-BR" altLang="pt-BR" sz="3200" b="1" dirty="0">
                <a:ea typeface="Microsoft YaHei" panose="020B0503020204020204" pitchFamily="34" charset="-122"/>
              </a:rPr>
              <a:t>AUTÔNOMO E EMPREGADO</a:t>
            </a:r>
          </a:p>
          <a:p>
            <a:pPr>
              <a:buClrTx/>
              <a:buFontTx/>
              <a:buNone/>
            </a:pPr>
            <a:r>
              <a:rPr lang="pt-BR" altLang="pt-BR" sz="3200" b="1" dirty="0">
                <a:ea typeface="Microsoft YaHei" panose="020B0503020204020204" pitchFamily="34" charset="-122"/>
              </a:rPr>
              <a:t> - Lei 13.103/2015, Art.2º </a:t>
            </a:r>
            <a:endParaRPr lang="pt-BR" sz="3200" dirty="0"/>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14</a:t>
            </a:fld>
            <a:endParaRPr lang="pt-BR" altLang="pt-BR" sz="1100">
              <a:latin typeface="Calibri" panose="020F0502020204030204" pitchFamily="34" charset="0"/>
            </a:endParaRPr>
          </a:p>
        </p:txBody>
      </p:sp>
    </p:spTree>
    <p:extLst>
      <p:ext uri="{BB962C8B-B14F-4D97-AF65-F5344CB8AC3E}">
        <p14:creationId xmlns:p14="http://schemas.microsoft.com/office/powerpoint/2010/main" val="17549300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DIREITOS DO MOTORISTA PROFISSIONAL - Lei 13.103/2015, Art.2º </a:t>
            </a:r>
            <a:endParaRPr lang="pt-BR" sz="3200" dirty="0"/>
          </a:p>
          <a:p>
            <a:r>
              <a:rPr lang="pt-BR" altLang="pt-BR" sz="3200" dirty="0">
                <a:latin typeface="Wingdings" panose="05000000000000000000" pitchFamily="2" charset="2"/>
                <a:ea typeface="Microsoft YaHei" panose="020B0503020204020204" pitchFamily="34" charset="-122"/>
              </a:rPr>
              <a:t></a:t>
            </a:r>
            <a:r>
              <a:rPr lang="pt-BR" sz="3200" dirty="0"/>
              <a:t>Acesso gratuito a programas de formação e aperfeiçoamento profissional;</a:t>
            </a:r>
          </a:p>
          <a:p>
            <a:r>
              <a:rPr lang="pt-BR" altLang="pt-BR" sz="3200" dirty="0">
                <a:latin typeface="Wingdings" panose="05000000000000000000" pitchFamily="2" charset="2"/>
                <a:ea typeface="Microsoft YaHei" panose="020B0503020204020204" pitchFamily="34" charset="-122"/>
              </a:rPr>
              <a:t></a:t>
            </a:r>
            <a:r>
              <a:rPr lang="pt-BR" sz="3200" dirty="0"/>
              <a:t>SUS, com atendimento profilático, terapêutico, reabilitador, para enfermidades que mais os acometam; </a:t>
            </a:r>
          </a:p>
          <a:p>
            <a:r>
              <a:rPr lang="pt-BR" altLang="pt-BR" sz="3200" dirty="0">
                <a:latin typeface="Wingdings" panose="05000000000000000000" pitchFamily="2" charset="2"/>
                <a:ea typeface="Microsoft YaHei" panose="020B0503020204020204" pitchFamily="34" charset="-122"/>
              </a:rPr>
              <a:t></a:t>
            </a:r>
            <a:r>
              <a:rPr lang="pt-BR" sz="3200" dirty="0"/>
              <a:t>Receber proteção do Estado contra ações criminosas no exercício da profissão;</a:t>
            </a:r>
          </a:p>
          <a:p>
            <a:r>
              <a:rPr lang="pt-BR" altLang="pt-BR" sz="3200" dirty="0">
                <a:latin typeface="Wingdings" panose="05000000000000000000" pitchFamily="2" charset="2"/>
                <a:ea typeface="Microsoft YaHei" panose="020B0503020204020204" pitchFamily="34" charset="-122"/>
              </a:rPr>
              <a:t></a:t>
            </a:r>
            <a:r>
              <a:rPr lang="pt-BR" sz="3200" dirty="0"/>
              <a:t> Serviços especializados de medicina ocupacional, prestados por entes públicos ou privados à sua escolha; </a:t>
            </a:r>
          </a:p>
          <a:p>
            <a:endParaRPr lang="pt-BR" sz="3200" dirty="0"/>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15</a:t>
            </a:fld>
            <a:endParaRPr lang="pt-BR" altLang="pt-BR" sz="1100">
              <a:latin typeface="Calibri" panose="020F0502020204030204" pitchFamily="34" charset="0"/>
            </a:endParaRPr>
          </a:p>
        </p:txBody>
      </p:sp>
    </p:spTree>
    <p:extLst>
      <p:ext uri="{BB962C8B-B14F-4D97-AF65-F5344CB8AC3E}">
        <p14:creationId xmlns:p14="http://schemas.microsoft.com/office/powerpoint/2010/main" val="22818611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DIREITOS DO MOTORISTA PROFISSIONAL </a:t>
            </a:r>
            <a:r>
              <a:rPr lang="pt-BR" altLang="pt-BR" sz="3200" b="1" dirty="0">
                <a:solidFill>
                  <a:srgbClr val="FF0000"/>
                </a:solidFill>
                <a:ea typeface="Microsoft YaHei" panose="020B0503020204020204" pitchFamily="34" charset="-122"/>
              </a:rPr>
              <a:t>EMPREGADO</a:t>
            </a:r>
          </a:p>
          <a:p>
            <a:pPr>
              <a:buClrTx/>
              <a:buFontTx/>
              <a:buNone/>
            </a:pPr>
            <a:r>
              <a:rPr lang="pt-BR" altLang="pt-BR" sz="3200" dirty="0">
                <a:ea typeface="Microsoft YaHei" panose="020B0503020204020204" pitchFamily="34" charset="-122"/>
              </a:rPr>
              <a:t>Lei 13.103/2015, Art.2º ,”a”</a:t>
            </a:r>
            <a:endParaRPr lang="pt-BR" sz="3200" dirty="0"/>
          </a:p>
          <a:p>
            <a:endParaRPr lang="pt-BR" sz="3200" dirty="0"/>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NÃO RESPONDER POR DANOS PATRIMONIAIS DA AÇÃO DE TERCEIROS</a:t>
            </a:r>
            <a:endParaRPr lang="pt-BR" sz="3200" dirty="0"/>
          </a:p>
          <a:p>
            <a:endParaRPr lang="pt-BR" sz="3200" dirty="0"/>
          </a:p>
          <a:p>
            <a:r>
              <a:rPr lang="pt-BR" sz="2800" dirty="0"/>
              <a:t>a) não responder perante o empregador por prejuízo patrimonial decorrente da ação de terceiro, ressalvado o dolo ou a desídia do motorista, nesses casos mediante comprovação, no cumprimento de suas funções;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16</a:t>
            </a:fld>
            <a:endParaRPr lang="pt-BR" altLang="pt-BR" sz="1100">
              <a:latin typeface="Calibri" panose="020F0502020204030204" pitchFamily="34" charset="0"/>
            </a:endParaRPr>
          </a:p>
        </p:txBody>
      </p:sp>
    </p:spTree>
    <p:extLst>
      <p:ext uri="{BB962C8B-B14F-4D97-AF65-F5344CB8AC3E}">
        <p14:creationId xmlns:p14="http://schemas.microsoft.com/office/powerpoint/2010/main" val="34255215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DIREITOS DO MOTORISTA PROFISSIONAL </a:t>
            </a:r>
            <a:r>
              <a:rPr lang="pt-BR" altLang="pt-BR" sz="3200" b="1" dirty="0">
                <a:solidFill>
                  <a:srgbClr val="FF0000"/>
                </a:solidFill>
                <a:ea typeface="Microsoft YaHei" panose="020B0503020204020204" pitchFamily="34" charset="-122"/>
              </a:rPr>
              <a:t>EMPREGADO</a:t>
            </a:r>
          </a:p>
          <a:p>
            <a:pPr>
              <a:buClrTx/>
              <a:buFontTx/>
              <a:buNone/>
            </a:pPr>
            <a:r>
              <a:rPr lang="pt-BR" altLang="pt-BR" sz="3200" dirty="0">
                <a:ea typeface="Microsoft YaHei" panose="020B0503020204020204" pitchFamily="34" charset="-122"/>
              </a:rPr>
              <a:t>Lei 13.103/2015, Art.2º ,”b”</a:t>
            </a:r>
            <a:endParaRPr lang="pt-BR" sz="3200" dirty="0"/>
          </a:p>
          <a:p>
            <a:endParaRPr lang="pt-BR" sz="3200" dirty="0"/>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JORNADA DE TRABALHO CONTROLADA DE FORMA IDÔNEA</a:t>
            </a:r>
            <a:endParaRPr lang="pt-BR" sz="3200" dirty="0"/>
          </a:p>
          <a:p>
            <a:endParaRPr lang="pt-BR" sz="3200" dirty="0"/>
          </a:p>
          <a:p>
            <a:r>
              <a:rPr lang="pt-BR" sz="2400" dirty="0"/>
              <a:t>b) ter jornada de trabalho controlada e registrada </a:t>
            </a:r>
            <a:r>
              <a:rPr lang="pt-BR" sz="2400" b="1" u="sng" dirty="0"/>
              <a:t>de maneira fidedigna</a:t>
            </a:r>
            <a:r>
              <a:rPr lang="pt-BR" sz="2400" dirty="0"/>
              <a:t> mediante anotação em diário de bordo, papeleta ou ficha de trabalho externo, ou sistema e meios eletrônicos instalados nos veículos, a critério do empregador; e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17</a:t>
            </a:fld>
            <a:endParaRPr lang="pt-BR" altLang="pt-BR" sz="1100">
              <a:latin typeface="Calibri" panose="020F0502020204030204" pitchFamily="34" charset="0"/>
            </a:endParaRPr>
          </a:p>
        </p:txBody>
      </p:sp>
    </p:spTree>
    <p:extLst>
      <p:ext uri="{BB962C8B-B14F-4D97-AF65-F5344CB8AC3E}">
        <p14:creationId xmlns:p14="http://schemas.microsoft.com/office/powerpoint/2010/main" val="3909852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DIREITOS DO MOTORISTA PROFISSIONAL </a:t>
            </a:r>
            <a:r>
              <a:rPr lang="pt-BR" altLang="pt-BR" sz="3200" b="1" dirty="0">
                <a:solidFill>
                  <a:srgbClr val="FF0000"/>
                </a:solidFill>
                <a:ea typeface="Microsoft YaHei" panose="020B0503020204020204" pitchFamily="34" charset="-122"/>
              </a:rPr>
              <a:t>EMPREGADO</a:t>
            </a:r>
          </a:p>
          <a:p>
            <a:pPr>
              <a:buClrTx/>
              <a:buFontTx/>
              <a:buNone/>
            </a:pPr>
            <a:r>
              <a:rPr lang="pt-BR" altLang="pt-BR" sz="3200" dirty="0">
                <a:ea typeface="Microsoft YaHei" panose="020B0503020204020204" pitchFamily="34" charset="-122"/>
              </a:rPr>
              <a:t>Lei 13.103/2015, Art.2º ,”c”</a:t>
            </a:r>
            <a:endParaRPr lang="pt-BR" sz="3200" dirty="0"/>
          </a:p>
          <a:p>
            <a:endParaRPr lang="pt-BR" sz="3200" dirty="0"/>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BENEFÍCIO SEGURO COM DIVERSAS COBERTURAS</a:t>
            </a:r>
            <a:endParaRPr lang="pt-BR" sz="3200" dirty="0"/>
          </a:p>
          <a:p>
            <a:endParaRPr lang="pt-BR" dirty="0"/>
          </a:p>
          <a:p>
            <a:r>
              <a:rPr lang="pt-BR" sz="2400" dirty="0"/>
              <a:t>c) ter benefício de seguro de contratação obrigatória assegurado e custeado pelo empregador, destinado à cobertura de morte natural, morte por acidente, invalidez total ou parcial decorrente de acidente, traslado e auxílio para funeral referentes às suas atividades, no valor mínimo correspondente a 10 (dez) vezes o piso salarial de sua categoria ou valor superior fixado em convenção ou acordo coletivo de trabalho.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18</a:t>
            </a:fld>
            <a:endParaRPr lang="pt-BR" altLang="pt-BR" sz="1100">
              <a:latin typeface="Calibri" panose="020F0502020204030204" pitchFamily="34" charset="0"/>
            </a:endParaRPr>
          </a:p>
        </p:txBody>
      </p:sp>
    </p:spTree>
    <p:extLst>
      <p:ext uri="{BB962C8B-B14F-4D97-AF65-F5344CB8AC3E}">
        <p14:creationId xmlns:p14="http://schemas.microsoft.com/office/powerpoint/2010/main" val="28663858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EXAMES TOXICOLÓGICOS</a:t>
            </a:r>
          </a:p>
          <a:p>
            <a:pPr>
              <a:buClrTx/>
              <a:buFontTx/>
              <a:buNone/>
            </a:pPr>
            <a:r>
              <a:rPr lang="pt-BR" altLang="pt-BR" sz="3200" b="1" dirty="0">
                <a:ea typeface="Microsoft YaHei" panose="020B0503020204020204" pitchFamily="34" charset="-122"/>
              </a:rPr>
              <a:t>    CONFIDENCIALIDADE GARANTIDA</a:t>
            </a:r>
          </a:p>
          <a:p>
            <a:pPr>
              <a:buClrTx/>
              <a:buFontTx/>
              <a:buNone/>
            </a:pPr>
            <a:r>
              <a:rPr lang="pt-BR" altLang="pt-BR" sz="3200" dirty="0">
                <a:ea typeface="Microsoft YaHei" panose="020B0503020204020204" pitchFamily="34" charset="-122"/>
              </a:rPr>
              <a:t>CLT, Art.168,</a:t>
            </a:r>
            <a:r>
              <a:rPr lang="pt-BR" sz="3200" dirty="0"/>
              <a:t> § 6</a:t>
            </a:r>
            <a:r>
              <a:rPr lang="pt-BR" sz="3200" u="sng" baseline="30000" dirty="0"/>
              <a:t>o</a:t>
            </a:r>
            <a:r>
              <a:rPr lang="pt-BR" sz="3200" dirty="0"/>
              <a:t> </a:t>
            </a:r>
            <a:endParaRPr lang="pt-BR" altLang="pt-BR" sz="3200" dirty="0">
              <a:ea typeface="Microsoft YaHei" panose="020B0503020204020204" pitchFamily="34" charset="-122"/>
            </a:endParaRPr>
          </a:p>
          <a:p>
            <a:endParaRPr lang="pt-BR" altLang="pt-BR" sz="3200" dirty="0">
              <a:latin typeface="Wingdings" panose="05000000000000000000" pitchFamily="2" charset="2"/>
              <a:ea typeface="Microsoft YaHei" panose="020B0503020204020204" pitchFamily="34" charset="-122"/>
            </a:endParaRPr>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PRÉVIO À ADMISSÃO</a:t>
            </a:r>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NO DESLIGAMENTO</a:t>
            </a:r>
          </a:p>
          <a:p>
            <a:endParaRPr lang="pt-BR" dirty="0"/>
          </a:p>
          <a:p>
            <a:r>
              <a:rPr lang="pt-BR" sz="2400" dirty="0"/>
              <a:t>“Art. 168  ......................................................................</a:t>
            </a:r>
          </a:p>
          <a:p>
            <a:r>
              <a:rPr lang="pt-BR" sz="2400" dirty="0"/>
              <a:t>............................................................................................. </a:t>
            </a:r>
          </a:p>
          <a:p>
            <a:r>
              <a:rPr lang="pt-BR" sz="2400" dirty="0"/>
              <a:t>§ 6</a:t>
            </a:r>
            <a:r>
              <a:rPr lang="pt-BR" sz="2400" u="sng" baseline="30000" dirty="0"/>
              <a:t>o</a:t>
            </a:r>
            <a:r>
              <a:rPr lang="pt-BR" sz="2400" dirty="0"/>
              <a:t> Serão exigidos exames toxicológicos, previamente à admissão e por ocasião do desligamento, quando se tratar de motorista profissional, assegurados o direito à contraprova em caso de resultado positivo e a confidencialidade dos resultados dos respectivos exames.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19</a:t>
            </a:fld>
            <a:endParaRPr lang="pt-BR" altLang="pt-BR" sz="1100">
              <a:latin typeface="Calibri" panose="020F0502020204030204" pitchFamily="34" charset="0"/>
            </a:endParaRPr>
          </a:p>
        </p:txBody>
      </p:sp>
    </p:spTree>
    <p:extLst>
      <p:ext uri="{BB962C8B-B14F-4D97-AF65-F5344CB8AC3E}">
        <p14:creationId xmlns:p14="http://schemas.microsoft.com/office/powerpoint/2010/main" val="192061618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ea typeface="Microsoft YaHei" panose="020B0503020204020204" pitchFamily="34" charset="-122"/>
              </a:rPr>
              <a:t>HISTÓRICO</a:t>
            </a:r>
          </a:p>
          <a:p>
            <a:pPr>
              <a:buClrTx/>
              <a:buFontTx/>
              <a:buNone/>
            </a:pPr>
            <a:r>
              <a:rPr lang="pt-BR" altLang="pt-BR" sz="3200" b="1" dirty="0">
                <a:ea typeface="Microsoft YaHei" panose="020B0503020204020204" pitchFamily="34" charset="-122"/>
              </a:rPr>
              <a:t>RAZÃO DA NORMA</a:t>
            </a: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Resultado das greve nacional de caminhoneiros e transportadores de carga de fevereiro/2015.</a:t>
            </a:r>
            <a:endParaRPr lang="pt-BR" altLang="pt-BR" sz="3200" dirty="0">
              <a:ea typeface="Microsoft YaHei" panose="020B0503020204020204" pitchFamily="34" charset="-122"/>
            </a:endParaRPr>
          </a:p>
        </p:txBody>
      </p:sp>
      <p:sp>
        <p:nvSpPr>
          <p:cNvPr id="6146"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744A830F-B483-4F3E-9A65-0DE0ABE8C7EA}" type="slidenum">
              <a:rPr lang="pt-BR" altLang="pt-BR" sz="1100">
                <a:latin typeface="Calibri" panose="020F0502020204030204" pitchFamily="34" charset="0"/>
              </a:rPr>
              <a:pPr algn="r">
                <a:lnSpc>
                  <a:spcPct val="80000"/>
                </a:lnSpc>
                <a:buClrTx/>
                <a:buFontTx/>
                <a:buNone/>
              </a:pPr>
              <a:t>2</a:t>
            </a:fld>
            <a:endParaRPr lang="pt-BR" altLang="pt-BR" sz="1100">
              <a:latin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EXAMES TOXICOLÓGICOS</a:t>
            </a:r>
          </a:p>
          <a:p>
            <a:pPr>
              <a:buClrTx/>
              <a:buFontTx/>
              <a:buNone/>
            </a:pPr>
            <a:r>
              <a:rPr lang="pt-BR" altLang="pt-BR" sz="3200" b="1" dirty="0">
                <a:ea typeface="Microsoft YaHei" panose="020B0503020204020204" pitchFamily="34" charset="-122"/>
              </a:rPr>
              <a:t>    JANELA DE DETECÇÃO: 90 DIAS</a:t>
            </a:r>
          </a:p>
          <a:p>
            <a:pPr>
              <a:buClrTx/>
              <a:buFontTx/>
              <a:buNone/>
            </a:pPr>
            <a:r>
              <a:rPr lang="pt-BR" altLang="pt-BR" sz="3200" dirty="0">
                <a:ea typeface="Microsoft YaHei" panose="020B0503020204020204" pitchFamily="34" charset="-122"/>
              </a:rPr>
              <a:t>CLT, Art.168,</a:t>
            </a:r>
            <a:r>
              <a:rPr lang="pt-BR" sz="3200" dirty="0"/>
              <a:t> § 7</a:t>
            </a:r>
            <a:r>
              <a:rPr lang="pt-BR" sz="3200" u="sng" baseline="30000" dirty="0"/>
              <a:t>o</a:t>
            </a:r>
            <a:r>
              <a:rPr lang="pt-BR" sz="3200" dirty="0"/>
              <a:t> </a:t>
            </a:r>
            <a:endParaRPr lang="pt-BR" altLang="pt-BR" sz="3200" dirty="0">
              <a:ea typeface="Microsoft YaHei" panose="020B0503020204020204" pitchFamily="34" charset="-122"/>
            </a:endParaRPr>
          </a:p>
          <a:p>
            <a:endParaRPr lang="pt-BR" altLang="pt-BR" sz="3200" dirty="0">
              <a:latin typeface="Wingdings" panose="05000000000000000000" pitchFamily="2" charset="2"/>
              <a:ea typeface="Microsoft YaHei" panose="020B0503020204020204" pitchFamily="34" charset="-122"/>
            </a:endParaRPr>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PRÉVIO À ADMISSÃO</a:t>
            </a:r>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NO DESLIGAMENTO</a:t>
            </a:r>
          </a:p>
          <a:p>
            <a:endParaRPr lang="pt-BR" dirty="0"/>
          </a:p>
          <a:p>
            <a:r>
              <a:rPr lang="pt-BR" dirty="0"/>
              <a:t>“Art. 168  </a:t>
            </a:r>
          </a:p>
          <a:p>
            <a:r>
              <a:rPr lang="pt-BR" dirty="0"/>
              <a:t>......................................................................</a:t>
            </a:r>
          </a:p>
          <a:p>
            <a:r>
              <a:rPr lang="pt-BR" sz="2000" dirty="0"/>
              <a:t>§ 7</a:t>
            </a:r>
            <a:r>
              <a:rPr lang="pt-BR" sz="2000" u="sng" baseline="30000" dirty="0"/>
              <a:t>o</a:t>
            </a:r>
            <a:r>
              <a:rPr lang="pt-BR" sz="2000" dirty="0"/>
              <a:t> Para os fins do disposto no § 6</a:t>
            </a:r>
            <a:r>
              <a:rPr lang="pt-BR" sz="2000" u="sng" baseline="30000" dirty="0"/>
              <a:t>o</a:t>
            </a:r>
            <a:r>
              <a:rPr lang="pt-BR" sz="2000" dirty="0"/>
              <a:t>, será obrigatório exame toxicológico com janela de detecção mínima de 90 (noventa) dias, específico para substâncias psicoativas que causem dependência ou, comprovadamente, comprometam a capacidade de direção, podendo ser utilizado para essa finalidade o exame toxicológico previsto na Le n</a:t>
            </a:r>
            <a:r>
              <a:rPr lang="pt-BR" sz="2000" u="sng" baseline="30000" dirty="0"/>
              <a:t>o</a:t>
            </a:r>
            <a:r>
              <a:rPr lang="pt-BR" sz="2000" dirty="0"/>
              <a:t> 9.503, de 23 de setembro de 1997 - Código de Trânsito Brasileiro, desde que realizado nos últimos 60 (sessenta) dias.”</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20</a:t>
            </a:fld>
            <a:endParaRPr lang="pt-BR" altLang="pt-BR" sz="1100">
              <a:latin typeface="Calibri" panose="020F0502020204030204" pitchFamily="34" charset="0"/>
            </a:endParaRPr>
          </a:p>
        </p:txBody>
      </p:sp>
    </p:spTree>
    <p:extLst>
      <p:ext uri="{BB962C8B-B14F-4D97-AF65-F5344CB8AC3E}">
        <p14:creationId xmlns:p14="http://schemas.microsoft.com/office/powerpoint/2010/main" val="22584291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EXAMES TOXICOLÓGICOS</a:t>
            </a:r>
          </a:p>
          <a:p>
            <a:pPr>
              <a:buClrTx/>
              <a:buFontTx/>
              <a:buNone/>
            </a:pPr>
            <a:r>
              <a:rPr lang="pt-BR" altLang="pt-BR" sz="3200" b="1" dirty="0">
                <a:ea typeface="Microsoft YaHei" panose="020B0503020204020204" pitchFamily="34" charset="-122"/>
              </a:rPr>
              <a:t>    OBRIGATÓRIO SOB PENA DE PUNIÇÃO</a:t>
            </a:r>
          </a:p>
          <a:p>
            <a:pPr>
              <a:buClrTx/>
              <a:buFontTx/>
              <a:buNone/>
            </a:pPr>
            <a:r>
              <a:rPr lang="pt-BR" altLang="pt-BR" sz="3200" b="1" dirty="0">
                <a:ea typeface="Microsoft YaHei" panose="020B0503020204020204" pitchFamily="34" charset="-122"/>
              </a:rPr>
              <a:t>    DISCIPLINAR (JUSTA CAUSA)</a:t>
            </a:r>
          </a:p>
          <a:p>
            <a:pPr>
              <a:buClrTx/>
              <a:buFontTx/>
              <a:buNone/>
            </a:pPr>
            <a:r>
              <a:rPr lang="pt-BR" altLang="pt-BR" sz="3200" dirty="0">
                <a:ea typeface="Microsoft YaHei" panose="020B0503020204020204" pitchFamily="34" charset="-122"/>
              </a:rPr>
              <a:t>CLT, Art.235-B,VII</a:t>
            </a:r>
            <a:r>
              <a:rPr lang="pt-BR" sz="3200" dirty="0"/>
              <a:t> </a:t>
            </a:r>
          </a:p>
          <a:p>
            <a:pPr>
              <a:buClrTx/>
              <a:buFontTx/>
              <a:buNone/>
            </a:pPr>
            <a:r>
              <a:rPr lang="pt-BR" altLang="pt-BR" sz="3200" dirty="0">
                <a:ea typeface="Microsoft YaHei" panose="020B0503020204020204" pitchFamily="34" charset="-122"/>
              </a:rPr>
              <a:t>A cada 2 anos e meio</a:t>
            </a:r>
            <a:endParaRPr lang="pt-BR" altLang="pt-BR" sz="3200" dirty="0">
              <a:latin typeface="Wingdings" panose="05000000000000000000" pitchFamily="2" charset="2"/>
              <a:ea typeface="Microsoft YaHei" panose="020B0503020204020204" pitchFamily="34" charset="-122"/>
            </a:endParaRPr>
          </a:p>
          <a:p>
            <a:endParaRPr lang="pt-BR" dirty="0"/>
          </a:p>
          <a:p>
            <a:endParaRPr lang="pt-BR" dirty="0"/>
          </a:p>
          <a:p>
            <a:r>
              <a:rPr lang="pt-BR" sz="2000" dirty="0"/>
              <a:t>Art. 235-B.  São deveres do motorista profissional empregado:</a:t>
            </a:r>
          </a:p>
          <a:p>
            <a:r>
              <a:rPr lang="pt-BR" sz="2000" dirty="0"/>
              <a:t>............................................................................................. </a:t>
            </a:r>
          </a:p>
          <a:p>
            <a:r>
              <a:rPr lang="pt-BR" sz="2000" dirty="0"/>
              <a:t>VII - submeter-se a exames toxicológicos com janela de detecção mínima de 90 (noventa) dias e a programa de controle de uso de droga e de bebida alcoólica, instituído pelo empregador, com sua ampla ciência, pelo menos uma vez a cada 2 (dois) anos e 6 (seis) meses, podendo ser utilizado para esse fim o exame obrigatório previsto na Lei n</a:t>
            </a:r>
            <a:r>
              <a:rPr lang="pt-BR" sz="2000" u="sng" baseline="30000" dirty="0"/>
              <a:t>o</a:t>
            </a:r>
            <a:r>
              <a:rPr lang="pt-BR" sz="2000" dirty="0"/>
              <a:t> 9.503, de 23 de setembro de 1997 - Código de Trânsito Brasileiro, desde que realizado nos últimos 60 (sessenta) dias.</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21</a:t>
            </a:fld>
            <a:endParaRPr lang="pt-BR" altLang="pt-BR" sz="1100">
              <a:latin typeface="Calibri" panose="020F0502020204030204" pitchFamily="34" charset="0"/>
            </a:endParaRPr>
          </a:p>
        </p:txBody>
      </p:sp>
    </p:spTree>
    <p:extLst>
      <p:ext uri="{BB962C8B-B14F-4D97-AF65-F5344CB8AC3E}">
        <p14:creationId xmlns:p14="http://schemas.microsoft.com/office/powerpoint/2010/main" val="2363177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JORNADA DE TRABALHO E INTERVALO</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22</a:t>
            </a:fld>
            <a:endParaRPr lang="pt-BR" altLang="pt-BR" sz="1100">
              <a:latin typeface="Calibri" panose="020F0502020204030204" pitchFamily="34" charset="0"/>
            </a:endParaRPr>
          </a:p>
        </p:txBody>
      </p:sp>
    </p:spTree>
    <p:extLst>
      <p:ext uri="{BB962C8B-B14F-4D97-AF65-F5344CB8AC3E}">
        <p14:creationId xmlns:p14="http://schemas.microsoft.com/office/powerpoint/2010/main" val="34113458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JORNADA</a:t>
            </a:r>
          </a:p>
          <a:p>
            <a:pPr>
              <a:buClrTx/>
              <a:buFontTx/>
              <a:buNone/>
            </a:pPr>
            <a:r>
              <a:rPr lang="pt-BR" altLang="pt-BR" sz="3200" dirty="0">
                <a:ea typeface="Microsoft YaHei" panose="020B0503020204020204" pitchFamily="34" charset="-122"/>
              </a:rPr>
              <a:t>CLT</a:t>
            </a:r>
            <a:r>
              <a:rPr lang="pt-BR" altLang="pt-BR" sz="3200" b="1" dirty="0">
                <a:ea typeface="Microsoft YaHei" panose="020B0503020204020204" pitchFamily="34" charset="-122"/>
              </a:rPr>
              <a:t>,</a:t>
            </a:r>
            <a:r>
              <a:rPr lang="pt-BR" sz="3200" dirty="0"/>
              <a:t> Art. 235-C. </a:t>
            </a:r>
          </a:p>
          <a:p>
            <a:endParaRPr lang="pt-BR" altLang="pt-BR" sz="3200" dirty="0">
              <a:latin typeface="Wingdings" panose="05000000000000000000" pitchFamily="2" charset="2"/>
              <a:ea typeface="Microsoft YaHei" panose="020B0503020204020204" pitchFamily="34" charset="-122"/>
            </a:endParaRPr>
          </a:p>
          <a:p>
            <a:r>
              <a:rPr lang="pt-BR" altLang="pt-BR" sz="3200" dirty="0">
                <a:latin typeface="Wingdings" panose="05000000000000000000" pitchFamily="2" charset="2"/>
                <a:ea typeface="Microsoft YaHei" panose="020B0503020204020204" pitchFamily="34" charset="-122"/>
              </a:rPr>
              <a:t> </a:t>
            </a:r>
            <a:r>
              <a:rPr lang="pt-BR" sz="3200" dirty="0"/>
              <a:t>8 (oito) horas, admitindo-se a sua prorrogação por até 2 (duas) horas extraordinárias ou, mediante previsão em </a:t>
            </a:r>
            <a:r>
              <a:rPr lang="pt-BR" sz="3200" b="1" u="sng" dirty="0"/>
              <a:t>convenção ou acordo coletivo</a:t>
            </a:r>
            <a:r>
              <a:rPr lang="pt-BR" sz="3200" dirty="0"/>
              <a:t>, por até 4 (quatro) horas extraordinárias. </a:t>
            </a:r>
          </a:p>
          <a:p>
            <a:endParaRPr lang="pt-BR" sz="3200" dirty="0">
              <a:hlinkClick r:id="rId3"/>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23</a:t>
            </a:fld>
            <a:endParaRPr lang="pt-BR" altLang="pt-BR" sz="1100">
              <a:latin typeface="Calibri" panose="020F0502020204030204" pitchFamily="34" charset="0"/>
            </a:endParaRPr>
          </a:p>
        </p:txBody>
      </p:sp>
    </p:spTree>
    <p:extLst>
      <p:ext uri="{BB962C8B-B14F-4D97-AF65-F5344CB8AC3E}">
        <p14:creationId xmlns:p14="http://schemas.microsoft.com/office/powerpoint/2010/main" val="33164385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CONCEITO DE “TRABALHO EFETIVO”</a:t>
            </a:r>
          </a:p>
          <a:p>
            <a:pPr>
              <a:buClrTx/>
            </a:pPr>
            <a:r>
              <a:rPr lang="pt-BR" altLang="pt-BR" sz="3200" dirty="0">
                <a:ea typeface="Microsoft YaHei" panose="020B0503020204020204" pitchFamily="34" charset="-122"/>
              </a:rPr>
              <a:t>CLT,</a:t>
            </a:r>
            <a:r>
              <a:rPr lang="pt-BR" sz="3200" dirty="0"/>
              <a:t> Art. 235-C § 1º.</a:t>
            </a:r>
          </a:p>
          <a:p>
            <a:pPr>
              <a:buClrTx/>
              <a:buFontTx/>
              <a:buNone/>
            </a:pPr>
            <a:r>
              <a:rPr lang="pt-BR" altLang="pt-BR" sz="3200" b="1" dirty="0">
                <a:ea typeface="Microsoft YaHei" panose="020B0503020204020204" pitchFamily="34" charset="-122"/>
              </a:rPr>
              <a:t> </a:t>
            </a:r>
          </a:p>
          <a:p>
            <a:pPr>
              <a:buClrTx/>
            </a:pPr>
            <a:r>
              <a:rPr lang="pt-BR" altLang="pt-BR" sz="3200" b="1" dirty="0">
                <a:ea typeface="Microsoft YaHei" panose="020B0503020204020204" pitchFamily="34" charset="-122"/>
              </a:rPr>
              <a:t>Todo tempo de trabalho à disposição do empregador menos </a:t>
            </a:r>
            <a:r>
              <a:rPr lang="pt-BR" sz="3200" b="1" dirty="0"/>
              <a:t>intervalos para refeição, repouso e descanso e o tempo de espera. </a:t>
            </a:r>
          </a:p>
          <a:p>
            <a:pPr>
              <a:buClrTx/>
              <a:buFontTx/>
              <a:buNone/>
            </a:pPr>
            <a:endParaRPr lang="pt-BR" altLang="pt-BR" sz="1600" b="1" dirty="0">
              <a:ea typeface="Microsoft YaHei" panose="020B0503020204020204" pitchFamily="34" charset="-122"/>
            </a:endParaRPr>
          </a:p>
          <a:p>
            <a:r>
              <a:rPr lang="pt-BR" sz="2800" dirty="0"/>
              <a:t>§ 1º  Será considerado como trabalho efetivo o tempo em que o motorista empregado </a:t>
            </a:r>
            <a:r>
              <a:rPr lang="pt-BR" sz="2800" b="1" u="sng" dirty="0"/>
              <a:t>estiver à disposição do empregador</a:t>
            </a:r>
            <a:r>
              <a:rPr lang="pt-BR" sz="2800" dirty="0"/>
              <a:t>, </a:t>
            </a:r>
            <a:r>
              <a:rPr lang="pt-BR" sz="2800" u="sng" dirty="0"/>
              <a:t>excluídos</a:t>
            </a:r>
            <a:r>
              <a:rPr lang="pt-BR" sz="2800" dirty="0"/>
              <a:t> os intervalos para refeição, repouso e descanso e o tempo de espera.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24</a:t>
            </a:fld>
            <a:endParaRPr lang="pt-BR" altLang="pt-BR" sz="1100">
              <a:latin typeface="Calibri" panose="020F0502020204030204" pitchFamily="34" charset="0"/>
            </a:endParaRPr>
          </a:p>
        </p:txBody>
      </p:sp>
    </p:spTree>
    <p:extLst>
      <p:ext uri="{BB962C8B-B14F-4D97-AF65-F5344CB8AC3E}">
        <p14:creationId xmlns:p14="http://schemas.microsoft.com/office/powerpoint/2010/main" val="40219484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INTERVALO INTRAJORNADA</a:t>
            </a:r>
          </a:p>
          <a:p>
            <a:pPr>
              <a:buClrTx/>
              <a:buFontTx/>
              <a:buNone/>
            </a:pPr>
            <a:r>
              <a:rPr lang="pt-BR" altLang="pt-BR" sz="3200" dirty="0">
                <a:ea typeface="Microsoft YaHei" panose="020B0503020204020204" pitchFamily="34" charset="-122"/>
              </a:rPr>
              <a:t>CLT,</a:t>
            </a:r>
            <a:r>
              <a:rPr lang="pt-BR" sz="3200" dirty="0"/>
              <a:t> Art. 235-C § 2º</a:t>
            </a:r>
          </a:p>
          <a:p>
            <a:pPr>
              <a:buClrTx/>
              <a:buFontTx/>
              <a:buNone/>
            </a:pPr>
            <a:endParaRPr lang="pt-BR" altLang="pt-BR" sz="3200" b="1" dirty="0">
              <a:ea typeface="Microsoft YaHei" panose="020B0503020204020204" pitchFamily="34" charset="-122"/>
            </a:endParaRPr>
          </a:p>
          <a:p>
            <a:pPr>
              <a:buClrTx/>
              <a:buFontTx/>
              <a:buNone/>
            </a:pPr>
            <a:r>
              <a:rPr lang="pt-BR" altLang="pt-BR" sz="2400" b="1" dirty="0">
                <a:ea typeface="Microsoft YaHei" panose="020B0503020204020204" pitchFamily="34" charset="-122"/>
              </a:rPr>
              <a:t>1 HORA</a:t>
            </a:r>
          </a:p>
          <a:p>
            <a:pPr marL="457200" indent="-457200">
              <a:buClrTx/>
              <a:buFontTx/>
              <a:buChar char="-"/>
            </a:pPr>
            <a:r>
              <a:rPr lang="pt-BR" altLang="pt-BR" sz="2400" b="1" dirty="0">
                <a:ea typeface="Microsoft YaHei" panose="020B0503020204020204" pitchFamily="34" charset="-122"/>
              </a:rPr>
              <a:t>PODE COINCIDIR COM O TEMPO DE PARADA OBRIGATÓRIA</a:t>
            </a:r>
          </a:p>
          <a:p>
            <a:pPr marL="457200" indent="-457200">
              <a:buClrTx/>
              <a:buFontTx/>
              <a:buChar char="-"/>
            </a:pPr>
            <a:r>
              <a:rPr lang="pt-BR" altLang="pt-BR" sz="2400" b="1" u="sng" dirty="0">
                <a:ea typeface="Microsoft YaHei" panose="020B0503020204020204" pitchFamily="34" charset="-122"/>
              </a:rPr>
              <a:t>SALVO SE</a:t>
            </a:r>
            <a:r>
              <a:rPr lang="pt-BR" altLang="pt-BR" sz="2400" b="1" dirty="0">
                <a:ea typeface="Microsoft YaHei" panose="020B0503020204020204" pitchFamily="34" charset="-122"/>
              </a:rPr>
              <a:t> FOR MOTORISTA DE TRANSPORTE DE PASSAGEIROS (URBANOS)</a:t>
            </a:r>
          </a:p>
          <a:p>
            <a:pPr>
              <a:buClrTx/>
              <a:buFontTx/>
              <a:buNone/>
            </a:pPr>
            <a:endParaRPr lang="pt-BR" altLang="pt-BR" sz="3200" b="1" dirty="0">
              <a:ea typeface="Microsoft YaHei" panose="020B0503020204020204" pitchFamily="34" charset="-122"/>
            </a:endParaRPr>
          </a:p>
          <a:p>
            <a:pPr>
              <a:buClrTx/>
              <a:buFontTx/>
              <a:buNone/>
            </a:pPr>
            <a:r>
              <a:rPr lang="pt-BR" altLang="pt-BR" sz="2000" b="1" dirty="0">
                <a:ea typeface="Microsoft YaHei" panose="020B0503020204020204" pitchFamily="34" charset="-122"/>
              </a:rPr>
              <a:t>CLT,</a:t>
            </a:r>
            <a:r>
              <a:rPr lang="pt-BR" sz="2000" dirty="0"/>
              <a:t> § 2</a:t>
            </a:r>
            <a:r>
              <a:rPr lang="pt-BR" sz="2000" u="sng" baseline="30000" dirty="0"/>
              <a:t>o</a:t>
            </a:r>
            <a:r>
              <a:rPr lang="pt-BR" sz="2000" dirty="0"/>
              <a:t>  Será assegurado ao motorista profissional empregado intervalo mínimo de 1 (uma) hora para refeição, podendo esse período coincidir com o tempo de parada obrigatória na condução do veículo estabelecido pela Lei n</a:t>
            </a:r>
            <a:r>
              <a:rPr lang="pt-BR" sz="2000" u="sng" baseline="30000" dirty="0"/>
              <a:t>o</a:t>
            </a:r>
            <a:r>
              <a:rPr lang="pt-BR" sz="2000" dirty="0"/>
              <a:t> 9.503, de 23 de setembro de 1997 - Código de Trânsito Brasileiro </a:t>
            </a:r>
            <a:r>
              <a:rPr lang="pt-BR" sz="2000" dirty="0">
                <a:solidFill>
                  <a:srgbClr val="C00000"/>
                </a:solidFill>
              </a:rPr>
              <a:t>(5 horas e meia ou 4 horas)</a:t>
            </a:r>
            <a:r>
              <a:rPr lang="pt-BR" sz="2000" dirty="0"/>
              <a:t>, exceto quando se tratar do motorista profissional enquadrado no § 5</a:t>
            </a:r>
            <a:r>
              <a:rPr lang="pt-BR" sz="2000" u="sng" baseline="30000" dirty="0"/>
              <a:t>o</a:t>
            </a:r>
            <a:r>
              <a:rPr lang="pt-BR" sz="2000" dirty="0"/>
              <a:t> do art. 71 desta Consolidação</a:t>
            </a:r>
            <a:r>
              <a:rPr lang="pt-BR" dirty="0"/>
              <a:t>.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25</a:t>
            </a:fld>
            <a:endParaRPr lang="pt-BR" altLang="pt-BR" sz="1100">
              <a:latin typeface="Calibri" panose="020F0502020204030204" pitchFamily="34" charset="0"/>
            </a:endParaRPr>
          </a:p>
        </p:txBody>
      </p:sp>
    </p:spTree>
    <p:extLst>
      <p:ext uri="{BB962C8B-B14F-4D97-AF65-F5344CB8AC3E}">
        <p14:creationId xmlns:p14="http://schemas.microsoft.com/office/powerpoint/2010/main" val="36282125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2800" dirty="0">
                <a:latin typeface="Wingdings" panose="05000000000000000000" pitchFamily="2" charset="2"/>
                <a:ea typeface="Microsoft YaHei" panose="020B0503020204020204" pitchFamily="34" charset="-122"/>
              </a:rPr>
              <a:t></a:t>
            </a:r>
            <a:r>
              <a:rPr lang="pt-BR" altLang="pt-BR" sz="2800" b="1" dirty="0">
                <a:ea typeface="Microsoft YaHei" panose="020B0503020204020204" pitchFamily="34" charset="-122"/>
              </a:rPr>
              <a:t>INTERVALO INTRAJORNADA</a:t>
            </a:r>
          </a:p>
          <a:p>
            <a:pPr>
              <a:buClrTx/>
              <a:buFontTx/>
              <a:buNone/>
            </a:pPr>
            <a:endParaRPr lang="pt-BR" altLang="pt-BR" sz="2800" b="1" dirty="0">
              <a:ea typeface="Microsoft YaHei" panose="020B0503020204020204" pitchFamily="34" charset="-122"/>
            </a:endParaRPr>
          </a:p>
          <a:p>
            <a:pPr>
              <a:buClrTx/>
              <a:buFontTx/>
              <a:buNone/>
            </a:pPr>
            <a:r>
              <a:rPr lang="pt-BR" altLang="pt-BR" sz="2800" b="1" dirty="0">
                <a:ea typeface="Microsoft YaHei" panose="020B0503020204020204" pitchFamily="34" charset="-122"/>
              </a:rPr>
              <a:t>EXCEÇÃO À REGRA DE COINCIDÊNCIA DO INTERVALO COM PARADA OBRIGATÓRIA.</a:t>
            </a:r>
          </a:p>
          <a:p>
            <a:pPr>
              <a:buClrTx/>
              <a:buFontTx/>
              <a:buNone/>
            </a:pPr>
            <a:endParaRPr lang="pt-BR" altLang="pt-BR" sz="1600" b="1" dirty="0">
              <a:ea typeface="Microsoft YaHei" panose="020B0503020204020204" pitchFamily="34" charset="-122"/>
            </a:endParaRPr>
          </a:p>
          <a:p>
            <a:pPr>
              <a:buClrTx/>
              <a:buFontTx/>
              <a:buNone/>
            </a:pPr>
            <a:r>
              <a:rPr lang="pt-BR" altLang="pt-BR" b="1" dirty="0">
                <a:ea typeface="Microsoft YaHei" panose="020B0503020204020204" pitchFamily="34" charset="-122"/>
              </a:rPr>
              <a:t>CLT, </a:t>
            </a:r>
            <a:r>
              <a:rPr lang="pt-BR" dirty="0"/>
              <a:t>Art. 71.</a:t>
            </a:r>
          </a:p>
          <a:p>
            <a:pPr>
              <a:buClrTx/>
              <a:buFontTx/>
              <a:buNone/>
            </a:pPr>
            <a:r>
              <a:rPr lang="pt-BR" dirty="0"/>
              <a:t>...</a:t>
            </a:r>
          </a:p>
          <a:p>
            <a:r>
              <a:rPr lang="pt-BR" sz="2000" dirty="0"/>
              <a:t>§ 5</a:t>
            </a:r>
            <a:r>
              <a:rPr lang="pt-BR" sz="2000" u="sng" baseline="30000" dirty="0"/>
              <a:t>o</a:t>
            </a:r>
            <a:r>
              <a:rPr lang="pt-BR" sz="2000" dirty="0"/>
              <a:t>  O intervalo expresso no caput </a:t>
            </a:r>
            <a:r>
              <a:rPr lang="pt-BR" sz="2000" dirty="0">
                <a:solidFill>
                  <a:srgbClr val="FF0000"/>
                </a:solidFill>
              </a:rPr>
              <a:t>(uma hora e máximo de duas)</a:t>
            </a:r>
            <a:r>
              <a:rPr lang="pt-BR" sz="2000" dirty="0"/>
              <a:t> poderá ser reduzido e/ou fracionado, e aquele estabelecido no § 1</a:t>
            </a:r>
            <a:r>
              <a:rPr lang="pt-BR" sz="2000" u="sng" baseline="30000" dirty="0"/>
              <a:t>o</a:t>
            </a:r>
            <a:r>
              <a:rPr lang="pt-BR" sz="2000" dirty="0"/>
              <a:t> </a:t>
            </a:r>
            <a:r>
              <a:rPr lang="pt-BR" sz="2000" dirty="0">
                <a:solidFill>
                  <a:srgbClr val="FF0000"/>
                </a:solidFill>
              </a:rPr>
              <a:t>(15 minutos) </a:t>
            </a:r>
            <a:r>
              <a:rPr lang="pt-BR" sz="2000" dirty="0"/>
              <a:t>poderá ser fracionado, quando compreendidos entre o término da primeira hora trabalhada e o início da última hora trabalhada </a:t>
            </a:r>
            <a:r>
              <a:rPr lang="pt-BR" sz="2000" dirty="0">
                <a:solidFill>
                  <a:srgbClr val="C00000"/>
                </a:solidFill>
              </a:rPr>
              <a:t>(?)</a:t>
            </a:r>
            <a:r>
              <a:rPr lang="pt-BR" sz="2000" dirty="0"/>
              <a:t>, desde que </a:t>
            </a:r>
            <a:r>
              <a:rPr lang="pt-BR" sz="2000" b="1" u="sng" dirty="0"/>
              <a:t>previsto em convenção ou acordo coletivo</a:t>
            </a:r>
            <a:r>
              <a:rPr lang="pt-BR" sz="2000" dirty="0"/>
              <a:t> de trabalho, ante a natureza do serviço e em virtude das condições especiais de trabalho a que são submetidos estritamente os motoristas, cobradores, fiscalização de campo e afins nos serviços de operação de veículos rodoviários, empregados no setor de transporte coletivo de passageiros, mantida a remuneração </a:t>
            </a:r>
            <a:r>
              <a:rPr lang="pt-BR" sz="2000" b="1" u="sng" dirty="0"/>
              <a:t>e concedidos intervalos para descanso menores ao final de cada viagem</a:t>
            </a:r>
            <a:r>
              <a:rPr lang="pt-BR" sz="2000" dirty="0"/>
              <a:t>.” (NR) </a:t>
            </a:r>
          </a:p>
          <a:p>
            <a:pPr>
              <a:buClrTx/>
              <a:buFontTx/>
              <a:buNone/>
            </a:pPr>
            <a:endParaRPr lang="pt-BR" altLang="pt-BR" b="1" dirty="0">
              <a:ea typeface="Microsoft YaHei" panose="020B0503020204020204" pitchFamily="34" charset="-122"/>
            </a:endParaRPr>
          </a:p>
          <a:p>
            <a:pPr>
              <a:buClrTx/>
              <a:buFontTx/>
              <a:buNone/>
            </a:pPr>
            <a:endParaRPr lang="pt-BR" altLang="pt-BR" b="1" dirty="0">
              <a:ea typeface="Microsoft YaHei" panose="020B0503020204020204" pitchFamily="34" charset="-122"/>
            </a:endParaRPr>
          </a:p>
          <a:p>
            <a:pPr>
              <a:buClrTx/>
              <a:buFontTx/>
              <a:buNone/>
            </a:pPr>
            <a:endParaRPr lang="pt-BR" altLang="pt-BR"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26</a:t>
            </a:fld>
            <a:endParaRPr lang="pt-BR" altLang="pt-BR" sz="1100">
              <a:latin typeface="Calibri" panose="020F0502020204030204" pitchFamily="34" charset="0"/>
            </a:endParaRPr>
          </a:p>
        </p:txBody>
      </p:sp>
    </p:spTree>
    <p:extLst>
      <p:ext uri="{BB962C8B-B14F-4D97-AF65-F5344CB8AC3E}">
        <p14:creationId xmlns:p14="http://schemas.microsoft.com/office/powerpoint/2010/main" val="18643716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INTERVALO ENTRE JORNADAS</a:t>
            </a:r>
          </a:p>
          <a:p>
            <a:pPr>
              <a:buClrTx/>
            </a:pPr>
            <a:r>
              <a:rPr lang="pt-BR" altLang="pt-BR" sz="3200" dirty="0">
                <a:ea typeface="Microsoft YaHei" panose="020B0503020204020204" pitchFamily="34" charset="-122"/>
              </a:rPr>
              <a:t>CLT,</a:t>
            </a:r>
            <a:r>
              <a:rPr lang="pt-BR" sz="3200" dirty="0"/>
              <a:t> Art. 235-C § 3º</a:t>
            </a: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-11 HORAS A CADA 24 HORAS</a:t>
            </a:r>
          </a:p>
          <a:p>
            <a:pPr>
              <a:buClrTx/>
              <a:buFontTx/>
              <a:buNone/>
            </a:pPr>
            <a:r>
              <a:rPr lang="pt-BR" altLang="pt-BR" sz="3200" b="1" dirty="0">
                <a:ea typeface="Microsoft YaHei" panose="020B0503020204020204" pitchFamily="34" charset="-122"/>
              </a:rPr>
              <a:t>-FACULTADO FRACIONAMENTO E COINCIDÊNCIA COM PARADA OBRIGATÓRIA DO VEÍCULO DESDE QUE</a:t>
            </a:r>
          </a:p>
          <a:p>
            <a:pPr>
              <a:buClrTx/>
              <a:buFontTx/>
              <a:buNone/>
            </a:pPr>
            <a:r>
              <a:rPr lang="pt-BR" altLang="pt-BR" sz="3200" b="1" dirty="0">
                <a:ea typeface="Microsoft YaHei" panose="020B0503020204020204" pitchFamily="34" charset="-122"/>
              </a:rPr>
              <a:t>EM 2 PERÍODOS:</a:t>
            </a:r>
          </a:p>
          <a:p>
            <a:pPr>
              <a:buClrTx/>
              <a:buFontTx/>
              <a:buNone/>
            </a:pPr>
            <a:r>
              <a:rPr lang="pt-BR" altLang="pt-BR" sz="3200" b="1" dirty="0">
                <a:ea typeface="Microsoft YaHei" panose="020B0503020204020204" pitchFamily="34" charset="-122"/>
              </a:rPr>
              <a:t>            1º- mínimo 8 horas </a:t>
            </a:r>
          </a:p>
          <a:p>
            <a:pPr>
              <a:buClrTx/>
              <a:buFontTx/>
              <a:buNone/>
            </a:pPr>
            <a:r>
              <a:rPr lang="pt-BR" altLang="pt-BR" sz="3200" b="1" dirty="0">
                <a:ea typeface="Microsoft YaHei" panose="020B0503020204020204" pitchFamily="34" charset="-122"/>
              </a:rPr>
              <a:t>				2º- mínimo 18 horas</a:t>
            </a:r>
          </a:p>
          <a:p>
            <a:endParaRPr lang="pt-BR" dirty="0"/>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27</a:t>
            </a:fld>
            <a:endParaRPr lang="pt-BR" altLang="pt-BR" sz="1100">
              <a:latin typeface="Calibri" panose="020F0502020204030204" pitchFamily="34" charset="0"/>
            </a:endParaRPr>
          </a:p>
        </p:txBody>
      </p:sp>
    </p:spTree>
    <p:extLst>
      <p:ext uri="{BB962C8B-B14F-4D97-AF65-F5344CB8AC3E}">
        <p14:creationId xmlns:p14="http://schemas.microsoft.com/office/powerpoint/2010/main" val="10653528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INTERVALO ENTRE JORNADAS</a:t>
            </a:r>
          </a:p>
          <a:p>
            <a:pPr>
              <a:buClrTx/>
            </a:pPr>
            <a:r>
              <a:rPr lang="pt-BR" altLang="pt-BR" sz="3200" dirty="0">
                <a:ea typeface="Microsoft YaHei" panose="020B0503020204020204" pitchFamily="34" charset="-122"/>
              </a:rPr>
              <a:t>CLT,</a:t>
            </a:r>
            <a:r>
              <a:rPr lang="pt-BR" sz="3200" dirty="0"/>
              <a:t> Art. 235-C § 3º</a:t>
            </a: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r>
              <a:rPr lang="pt-BR" sz="2400" dirty="0"/>
              <a:t>§ 3</a:t>
            </a:r>
            <a:r>
              <a:rPr lang="pt-BR" sz="2400" u="sng" baseline="30000" dirty="0"/>
              <a:t>o</a:t>
            </a:r>
            <a:r>
              <a:rPr lang="pt-BR" sz="2400" dirty="0"/>
              <a:t>  Dentro do período de 24 (vinte e quatro) horas, são asseguradas 11 (onze) horas de descanso, sendo facultados o seu fracionamento e a coincidência com os períodos de parada obrigatória na condução do veículo estabelecida pela Lei n</a:t>
            </a:r>
            <a:r>
              <a:rPr lang="pt-BR" sz="2400" u="sng" baseline="30000" dirty="0"/>
              <a:t>o </a:t>
            </a:r>
            <a:r>
              <a:rPr lang="pt-BR" sz="2400" dirty="0"/>
              <a:t>9.503, de 23 de setembro de 1997 - Código de Trânsito Brasileiro </a:t>
            </a:r>
            <a:r>
              <a:rPr lang="pt-BR" sz="2400" dirty="0">
                <a:solidFill>
                  <a:schemeClr val="accent6">
                    <a:lumMod val="75000"/>
                  </a:schemeClr>
                </a:solidFill>
              </a:rPr>
              <a:t>(30 min a cada 4 horas ou 5 horas e meia)</a:t>
            </a:r>
            <a:r>
              <a:rPr lang="pt-BR" sz="2400" dirty="0"/>
              <a:t>, garantidos </a:t>
            </a:r>
            <a:r>
              <a:rPr lang="pt-BR" sz="2400" b="1" dirty="0">
                <a:solidFill>
                  <a:srgbClr val="FF0000"/>
                </a:solidFill>
              </a:rPr>
              <a:t>o mínimo de 8 (oito) horas ininterruptas no primeiro período</a:t>
            </a:r>
            <a:r>
              <a:rPr lang="pt-BR" sz="2400" dirty="0"/>
              <a:t> e o gozo do remanescente dentro das 16 (dezesseis) horas seguintes ao fim do primeiro período. </a:t>
            </a:r>
            <a:endParaRPr lang="pt-BR" sz="1600" dirty="0"/>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28</a:t>
            </a:fld>
            <a:endParaRPr lang="pt-BR" altLang="pt-BR" sz="1100">
              <a:latin typeface="Calibri" panose="020F0502020204030204" pitchFamily="34" charset="0"/>
            </a:endParaRPr>
          </a:p>
        </p:txBody>
      </p:sp>
    </p:spTree>
    <p:extLst>
      <p:ext uri="{BB962C8B-B14F-4D97-AF65-F5344CB8AC3E}">
        <p14:creationId xmlns:p14="http://schemas.microsoft.com/office/powerpoint/2010/main" val="32082388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REPOUSO EM LONGAS DISTÂNCIAS</a:t>
            </a:r>
          </a:p>
          <a:p>
            <a:pPr>
              <a:buClrTx/>
              <a:buFontTx/>
              <a:buNone/>
            </a:pPr>
            <a:r>
              <a:rPr lang="pt-BR" altLang="pt-BR" sz="3200" dirty="0">
                <a:ea typeface="Microsoft YaHei" panose="020B0503020204020204" pitchFamily="34" charset="-122"/>
              </a:rPr>
              <a:t>CLT,</a:t>
            </a:r>
            <a:r>
              <a:rPr lang="pt-BR" sz="3200" dirty="0"/>
              <a:t> Art. 235-C § 4º</a:t>
            </a: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r>
              <a:rPr lang="pt-BR" altLang="pt-BR" sz="2800" b="1" dirty="0">
                <a:ea typeface="Microsoft YaHei" panose="020B0503020204020204" pitchFamily="34" charset="-122"/>
              </a:rPr>
              <a:t>Longa distância: motorista 24 horas ou mais fora da base (matriz ou filial).</a:t>
            </a:r>
          </a:p>
          <a:p>
            <a:pPr marL="442913">
              <a:buClrTx/>
              <a:buFontTx/>
              <a:buNone/>
              <a:tabLst>
                <a:tab pos="4429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2800" dirty="0">
                <a:latin typeface="Wingdings" panose="05000000000000000000" pitchFamily="2" charset="2"/>
                <a:ea typeface="Microsoft YaHei" panose="020B0503020204020204" pitchFamily="34" charset="-122"/>
              </a:rPr>
              <a:t>	</a:t>
            </a:r>
            <a:r>
              <a:rPr lang="pt-BR" altLang="pt-BR" sz="2800" b="1" dirty="0">
                <a:ea typeface="Microsoft YaHei" panose="020B0503020204020204" pitchFamily="34" charset="-122"/>
              </a:rPr>
              <a:t>PODE FICAR NO VEÍCULO OU ALOJAMENTO COM CONDIÇÕES ADEQUADAS</a:t>
            </a:r>
          </a:p>
          <a:p>
            <a:endParaRPr lang="pt-BR" dirty="0"/>
          </a:p>
          <a:p>
            <a:r>
              <a:rPr lang="pt-BR" sz="2000" dirty="0"/>
              <a:t>CLT, Art.235, § 4</a:t>
            </a:r>
            <a:r>
              <a:rPr lang="pt-BR" sz="2000" u="sng" baseline="30000" dirty="0"/>
              <a:t>o</a:t>
            </a:r>
            <a:r>
              <a:rPr lang="pt-BR" sz="2000" dirty="0"/>
              <a:t>  Nas viagens de longa distância, assim consideradas aquelas em que o motorista profissional empregado permanece fora da base da empresa, matriz ou filial e de sua residência por mais de 24 (vinte e quatro) horas, o repouso diário pode ser feito no veículo ou em alojamento do empregador, do contratante do transporte, do embarcador ou do destinatário ou em outro local que ofereça </a:t>
            </a:r>
            <a:r>
              <a:rPr lang="pt-BR" sz="2000" b="1" u="sng" dirty="0">
                <a:solidFill>
                  <a:srgbClr val="FF0000"/>
                </a:solidFill>
              </a:rPr>
              <a:t>condições adequadas</a:t>
            </a:r>
            <a:r>
              <a:rPr lang="pt-BR" sz="2000" dirty="0"/>
              <a:t>. </a:t>
            </a:r>
          </a:p>
          <a:p>
            <a:pPr>
              <a:buClrTx/>
              <a:buFontTx/>
              <a:buNone/>
            </a:pPr>
            <a:endParaRPr lang="pt-BR" altLang="pt-BR" b="1" dirty="0">
              <a:ea typeface="Microsoft YaHei" panose="020B0503020204020204" pitchFamily="34" charset="-122"/>
            </a:endParaRPr>
          </a:p>
          <a:p>
            <a:pPr>
              <a:buClrTx/>
              <a:buFontTx/>
              <a:buNone/>
            </a:pPr>
            <a:endParaRPr lang="pt-BR" altLang="pt-BR" b="1" dirty="0">
              <a:ea typeface="Microsoft YaHei" panose="020B0503020204020204" pitchFamily="34" charset="-122"/>
            </a:endParaRPr>
          </a:p>
          <a:p>
            <a:pPr>
              <a:buClrTx/>
              <a:buFontTx/>
              <a:buNone/>
            </a:pPr>
            <a:endParaRPr lang="pt-BR" altLang="pt-BR"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29</a:t>
            </a:fld>
            <a:endParaRPr lang="pt-BR" altLang="pt-BR" sz="1100">
              <a:latin typeface="Calibri" panose="020F0502020204030204" pitchFamily="34" charset="0"/>
            </a:endParaRPr>
          </a:p>
        </p:txBody>
      </p:sp>
    </p:spTree>
    <p:extLst>
      <p:ext uri="{BB962C8B-B14F-4D97-AF65-F5344CB8AC3E}">
        <p14:creationId xmlns:p14="http://schemas.microsoft.com/office/powerpoint/2010/main" val="729974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dirty="0">
              <a:ea typeface="Microsoft YaHei" panose="020B0503020204020204" pitchFamily="34" charset="-122"/>
            </a:endParaRPr>
          </a:p>
        </p:txBody>
      </p:sp>
      <p:sp>
        <p:nvSpPr>
          <p:cNvPr id="6146"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744A830F-B483-4F3E-9A65-0DE0ABE8C7EA}" type="slidenum">
              <a:rPr lang="pt-BR" altLang="pt-BR" sz="1100">
                <a:latin typeface="Calibri" panose="020F0502020204030204" pitchFamily="34" charset="0"/>
              </a:rPr>
              <a:pPr algn="r">
                <a:lnSpc>
                  <a:spcPct val="80000"/>
                </a:lnSpc>
                <a:buClrTx/>
                <a:buFontTx/>
                <a:buNone/>
              </a:pPr>
              <a:t>3</a:t>
            </a:fld>
            <a:endParaRPr lang="pt-BR" altLang="pt-BR" sz="1100">
              <a:latin typeface="Calibri" panose="020F0502020204030204" pitchFamily="34" charset="0"/>
            </a:endParaRPr>
          </a:p>
        </p:txBody>
      </p:sp>
      <p:pic>
        <p:nvPicPr>
          <p:cNvPr id="3" name="Image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0" y="285750"/>
            <a:ext cx="8632024" cy="5375498"/>
          </a:xfrm>
          <a:prstGeom prst="rect">
            <a:avLst/>
          </a:prstGeom>
        </p:spPr>
      </p:pic>
    </p:spTree>
    <p:extLst>
      <p:ext uri="{BB962C8B-B14F-4D97-AF65-F5344CB8AC3E}">
        <p14:creationId xmlns:p14="http://schemas.microsoft.com/office/powerpoint/2010/main" val="23397735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marL="457200" indent="-457200">
              <a:buClrTx/>
              <a:buFont typeface="Wingdings" panose="05000000000000000000" pitchFamily="2" charset="2"/>
              <a:buChar char="è"/>
            </a:pPr>
            <a:r>
              <a:rPr lang="pt-BR" altLang="pt-BR" sz="3200" b="1" dirty="0">
                <a:ea typeface="Microsoft YaHei" panose="020B0503020204020204" pitchFamily="34" charset="-122"/>
              </a:rPr>
              <a:t>TEMPO DE ESPERA</a:t>
            </a:r>
          </a:p>
          <a:p>
            <a:pPr marL="457200" indent="-457200">
              <a:buClrTx/>
              <a:buFont typeface="Wingdings" panose="05000000000000000000" pitchFamily="2" charset="2"/>
              <a:buChar char="è"/>
            </a:pPr>
            <a:r>
              <a:rPr lang="pt-BR" altLang="pt-BR" sz="3200" b="1" dirty="0">
                <a:solidFill>
                  <a:srgbClr val="FF0000"/>
                </a:solidFill>
                <a:ea typeface="Microsoft YaHei" panose="020B0503020204020204" pitchFamily="34" charset="-122"/>
              </a:rPr>
              <a:t>ATENÇÃO: NÃO É TEMPO A DISPOSIÇÃO DO EMPREGADOR</a:t>
            </a:r>
          </a:p>
          <a:p>
            <a:pPr>
              <a:buClrTx/>
            </a:pPr>
            <a:r>
              <a:rPr lang="pt-BR" altLang="pt-BR" sz="3200" dirty="0">
                <a:ea typeface="Microsoft YaHei" panose="020B0503020204020204" pitchFamily="34" charset="-122"/>
              </a:rPr>
              <a:t>CLT,</a:t>
            </a:r>
            <a:r>
              <a:rPr lang="pt-BR" sz="3200" dirty="0"/>
              <a:t> Art. 235-C § 8º</a:t>
            </a:r>
          </a:p>
          <a:p>
            <a:pPr>
              <a:buClrTx/>
            </a:pPr>
            <a:endParaRPr lang="pt-BR" sz="3200" dirty="0"/>
          </a:p>
          <a:p>
            <a:pPr>
              <a:buClrTx/>
            </a:pPr>
            <a:r>
              <a:rPr lang="pt-BR" sz="3200" dirty="0"/>
              <a:t>-FICAR AGUARDANDO CARGA E DESCARGA NAS DEPENDÊNCIAS DO EMBARCADOR OU DESTINATÁRIO.</a:t>
            </a:r>
          </a:p>
          <a:p>
            <a:pPr>
              <a:buClrTx/>
            </a:pPr>
            <a:r>
              <a:rPr lang="pt-BR" sz="3200" dirty="0"/>
              <a:t>-EM BARREIRAS FISCAIS/ADUÂNAS</a:t>
            </a:r>
          </a:p>
          <a:p>
            <a:pPr>
              <a:buClrTx/>
            </a:pPr>
            <a:r>
              <a:rPr lang="pt-BR" sz="3200" dirty="0"/>
              <a:t>FISCALIZAÇÃO</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30</a:t>
            </a:fld>
            <a:endParaRPr lang="pt-BR" altLang="pt-BR" sz="1100">
              <a:latin typeface="Calibri" panose="020F0502020204030204" pitchFamily="34" charset="0"/>
            </a:endParaRPr>
          </a:p>
        </p:txBody>
      </p:sp>
    </p:spTree>
    <p:extLst>
      <p:ext uri="{BB962C8B-B14F-4D97-AF65-F5344CB8AC3E}">
        <p14:creationId xmlns:p14="http://schemas.microsoft.com/office/powerpoint/2010/main" val="14234027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marL="457200" indent="-457200">
              <a:buClrTx/>
              <a:buFont typeface="Wingdings" panose="05000000000000000000" pitchFamily="2" charset="2"/>
              <a:buChar char="è"/>
            </a:pPr>
            <a:r>
              <a:rPr lang="pt-BR" altLang="pt-BR" sz="3200" b="1" dirty="0">
                <a:ea typeface="Microsoft YaHei" panose="020B0503020204020204" pitchFamily="34" charset="-122"/>
              </a:rPr>
              <a:t>TEMPO DE ESPERA</a:t>
            </a:r>
          </a:p>
          <a:p>
            <a:pPr marL="457200" indent="-457200">
              <a:buClrTx/>
              <a:buFont typeface="Wingdings" panose="05000000000000000000" pitchFamily="2" charset="2"/>
              <a:buChar char="è"/>
            </a:pPr>
            <a:r>
              <a:rPr lang="pt-BR" altLang="pt-BR" sz="3200" b="1" dirty="0">
                <a:solidFill>
                  <a:srgbClr val="FF0000"/>
                </a:solidFill>
                <a:ea typeface="Microsoft YaHei" panose="020B0503020204020204" pitchFamily="34" charset="-122"/>
              </a:rPr>
              <a:t>ATENÇÃO: NÃO É TEMPO NORMAL A DISPOSIÇÃO DO EMPREGADOR</a:t>
            </a:r>
          </a:p>
          <a:p>
            <a:pPr marL="457200" indent="-457200">
              <a:buClrTx/>
              <a:buFont typeface="Wingdings" panose="05000000000000000000" pitchFamily="2" charset="2"/>
              <a:buChar char="è"/>
            </a:pPr>
            <a:r>
              <a:rPr lang="pt-BR" altLang="pt-BR" sz="3200" b="1" dirty="0">
                <a:solidFill>
                  <a:srgbClr val="FF0000"/>
                </a:solidFill>
                <a:ea typeface="Microsoft YaHei" panose="020B0503020204020204" pitchFamily="34" charset="-122"/>
              </a:rPr>
              <a:t>É HORA INDENIZADA A 30% DA HORA NORMAL DE TRABALHO.</a:t>
            </a:r>
          </a:p>
          <a:p>
            <a:pPr marL="457200" indent="-457200">
              <a:buClrTx/>
              <a:buFont typeface="Wingdings" panose="05000000000000000000" pitchFamily="2" charset="2"/>
              <a:buChar char="è"/>
            </a:pPr>
            <a:r>
              <a:rPr lang="pt-BR" altLang="pt-BR" sz="3200" b="1" dirty="0">
                <a:solidFill>
                  <a:srgbClr val="FF0000"/>
                </a:solidFill>
                <a:ea typeface="Microsoft YaHei" panose="020B0503020204020204" pitchFamily="34" charset="-122"/>
              </a:rPr>
              <a:t>NÃO PODE PREJUDICAR O MÍNIMO DO SALÁRIO-DIA</a:t>
            </a:r>
          </a:p>
          <a:p>
            <a:pPr>
              <a:buClrTx/>
            </a:pPr>
            <a:r>
              <a:rPr lang="pt-BR" altLang="pt-BR" sz="3200" dirty="0">
                <a:ea typeface="Microsoft YaHei" panose="020B0503020204020204" pitchFamily="34" charset="-122"/>
              </a:rPr>
              <a:t>CLT,</a:t>
            </a:r>
            <a:r>
              <a:rPr lang="pt-BR" sz="3200" dirty="0"/>
              <a:t> Art. 235-C § 8</a:t>
            </a:r>
            <a:r>
              <a:rPr lang="pt-BR" sz="3200" u="sng" baseline="30000" dirty="0"/>
              <a:t>º</a:t>
            </a:r>
            <a:r>
              <a:rPr lang="pt-BR" sz="3200" baseline="30000" dirty="0"/>
              <a:t> </a:t>
            </a:r>
            <a:r>
              <a:rPr lang="pt-BR" sz="3200" dirty="0"/>
              <a:t>, § 9</a:t>
            </a:r>
            <a:r>
              <a:rPr lang="pt-BR" sz="3200" u="sng" baseline="30000" dirty="0"/>
              <a:t>o</a:t>
            </a:r>
            <a:r>
              <a:rPr lang="pt-BR" sz="3200" dirty="0"/>
              <a:t> e § 10</a:t>
            </a:r>
            <a:r>
              <a:rPr lang="pt-BR" sz="3200" u="sng" baseline="30000" dirty="0"/>
              <a:t>o</a:t>
            </a:r>
            <a:endParaRPr lang="pt-BR" sz="3200" dirty="0"/>
          </a:p>
          <a:p>
            <a:r>
              <a:rPr lang="pt-BR" dirty="0"/>
              <a:t> </a:t>
            </a: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31</a:t>
            </a:fld>
            <a:endParaRPr lang="pt-BR" altLang="pt-BR" sz="1100">
              <a:latin typeface="Calibri" panose="020F0502020204030204" pitchFamily="34" charset="0"/>
            </a:endParaRPr>
          </a:p>
        </p:txBody>
      </p:sp>
    </p:spTree>
    <p:extLst>
      <p:ext uri="{BB962C8B-B14F-4D97-AF65-F5344CB8AC3E}">
        <p14:creationId xmlns:p14="http://schemas.microsoft.com/office/powerpoint/2010/main" val="22147748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ea typeface="Microsoft YaHei" panose="020B0503020204020204" pitchFamily="34" charset="-122"/>
              </a:rPr>
              <a:t>CLT,</a:t>
            </a:r>
            <a:r>
              <a:rPr lang="pt-BR" sz="3200" dirty="0"/>
              <a:t> Art. 235-C</a:t>
            </a:r>
          </a:p>
          <a:p>
            <a:endParaRPr lang="pt-BR" dirty="0"/>
          </a:p>
          <a:p>
            <a:r>
              <a:rPr lang="pt-BR" sz="2200" dirty="0"/>
              <a:t>§ 8</a:t>
            </a:r>
            <a:r>
              <a:rPr lang="pt-BR" sz="2200" u="sng" baseline="30000" dirty="0"/>
              <a:t>o</a:t>
            </a:r>
            <a:r>
              <a:rPr lang="pt-BR" sz="2200" dirty="0"/>
              <a:t> </a:t>
            </a:r>
            <a:r>
              <a:rPr lang="pt-BR" sz="2200" dirty="0">
                <a:hlinkClick r:id="rId3"/>
              </a:rPr>
              <a:t> </a:t>
            </a:r>
            <a:r>
              <a:rPr lang="pt-BR" sz="2200" dirty="0"/>
              <a:t>São considerados </a:t>
            </a:r>
            <a:r>
              <a:rPr lang="pt-BR" sz="2200" b="1" dirty="0">
                <a:solidFill>
                  <a:srgbClr val="FF0000"/>
                </a:solidFill>
              </a:rPr>
              <a:t>tempo de espera</a:t>
            </a:r>
            <a:r>
              <a:rPr lang="pt-BR" sz="2200" dirty="0"/>
              <a:t> as horas em que o motorista profissional empregado ficar </a:t>
            </a:r>
            <a:r>
              <a:rPr lang="pt-BR" sz="2200" u="sng" dirty="0">
                <a:solidFill>
                  <a:schemeClr val="tx1"/>
                </a:solidFill>
              </a:rPr>
              <a:t>aguardando carga ou descarga do veículo nas dependências do embarcador ou do destinatário e o período gasto com a fiscalização da mercadoria transportada em barreiras fiscais ou alfandegárias</a:t>
            </a:r>
            <a:r>
              <a:rPr lang="pt-BR" sz="2200" dirty="0"/>
              <a:t>, não sendo computados como jornada de trabalho e nem como horas extraordinárias. </a:t>
            </a:r>
          </a:p>
          <a:p>
            <a:endParaRPr lang="pt-BR" sz="2200" dirty="0"/>
          </a:p>
          <a:p>
            <a:r>
              <a:rPr lang="pt-BR" sz="2200" dirty="0"/>
              <a:t>§ 9</a:t>
            </a:r>
            <a:r>
              <a:rPr lang="pt-BR" sz="2200" u="sng" baseline="30000" dirty="0"/>
              <a:t>o</a:t>
            </a:r>
            <a:r>
              <a:rPr lang="pt-BR" sz="2200" dirty="0"/>
              <a:t> </a:t>
            </a:r>
            <a:r>
              <a:rPr lang="pt-BR" sz="2200" dirty="0">
                <a:hlinkClick r:id="rId4"/>
              </a:rPr>
              <a:t> </a:t>
            </a:r>
            <a:r>
              <a:rPr lang="pt-BR" sz="2200" dirty="0"/>
              <a:t>As horas relativas ao</a:t>
            </a:r>
            <a:r>
              <a:rPr lang="pt-BR" sz="2200" b="1" u="sng" dirty="0"/>
              <a:t> tempo de espera serão indenizadas na proporção de 30%</a:t>
            </a:r>
            <a:r>
              <a:rPr lang="pt-BR" sz="2200" dirty="0"/>
              <a:t> (trinta por cento) do salário-hora normal. </a:t>
            </a:r>
          </a:p>
          <a:p>
            <a:endParaRPr lang="pt-BR" sz="2200" dirty="0"/>
          </a:p>
          <a:p>
            <a:r>
              <a:rPr lang="pt-BR" sz="2200" dirty="0"/>
              <a:t>§ 10.  </a:t>
            </a:r>
            <a:r>
              <a:rPr lang="pt-BR" sz="2200" u="sng" dirty="0"/>
              <a:t>Em nenhuma hipótese</a:t>
            </a:r>
            <a:r>
              <a:rPr lang="pt-BR" sz="2200" dirty="0"/>
              <a:t>, </a:t>
            </a:r>
            <a:r>
              <a:rPr lang="pt-BR" sz="2200" b="1" dirty="0"/>
              <a:t>o tempo de espera do motorista empregado prejudicará o direito ao recebimento da remuneração correspondente ao salário-base diário</a:t>
            </a:r>
            <a:r>
              <a:rPr lang="pt-BR" sz="2200" dirty="0"/>
              <a:t>.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32</a:t>
            </a:fld>
            <a:endParaRPr lang="pt-BR" altLang="pt-BR" sz="1100">
              <a:latin typeface="Calibri" panose="020F0502020204030204" pitchFamily="34" charset="0"/>
            </a:endParaRPr>
          </a:p>
        </p:txBody>
      </p:sp>
    </p:spTree>
    <p:extLst>
      <p:ext uri="{BB962C8B-B14F-4D97-AF65-F5344CB8AC3E}">
        <p14:creationId xmlns:p14="http://schemas.microsoft.com/office/powerpoint/2010/main" val="26472621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marL="457200" indent="-457200">
              <a:buClrTx/>
              <a:buFont typeface="Wingdings" panose="05000000000000000000" pitchFamily="2" charset="2"/>
              <a:buChar char="è"/>
            </a:pPr>
            <a:r>
              <a:rPr lang="pt-BR" altLang="pt-BR" sz="3200" b="1" dirty="0">
                <a:ea typeface="Microsoft YaHei" panose="020B0503020204020204" pitchFamily="34" charset="-122"/>
              </a:rPr>
              <a:t>TEMPO DE ESPERA</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ea typeface="Microsoft YaHei" panose="020B0503020204020204" pitchFamily="34" charset="-122"/>
              </a:rPr>
              <a:t>SE MAIOR QUE 2 HORAS ININTERRUPTAS e</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ea typeface="Microsoft YaHei" panose="020B0503020204020204" pitchFamily="34" charset="-122"/>
              </a:rPr>
              <a:t>FOR EXIGIDA A PERMANÊNCIA DO MOTORISTA JUNTO AO VEÍCULO</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solidFill>
                  <a:srgbClr val="FF0000"/>
                </a:solidFill>
                <a:ea typeface="Microsoft YaHei" panose="020B0503020204020204" pitchFamily="34" charset="-122"/>
              </a:rPr>
              <a:t>ATENÇÃO: SE LOCAL DE DESCANSO DEVE SER ADEQUADO, É CONSIDERADO “TEMPO DE REPOUSO”</a:t>
            </a:r>
          </a:p>
          <a:p>
            <a:pPr marL="457200" indent="-457200">
              <a:buClrTx/>
              <a:buFont typeface="Wingdings" panose="05000000000000000000" pitchFamily="2" charset="2"/>
              <a:buChar char="è"/>
            </a:pPr>
            <a:endParaRPr lang="pt-BR" altLang="pt-BR" sz="3200" b="1" dirty="0">
              <a:solidFill>
                <a:srgbClr val="FF0000"/>
              </a:solidFill>
              <a:ea typeface="Microsoft YaHei" panose="020B0503020204020204" pitchFamily="34" charset="-122"/>
            </a:endParaRPr>
          </a:p>
          <a:p>
            <a:pPr>
              <a:buClrTx/>
            </a:pPr>
            <a:r>
              <a:rPr lang="pt-BR" altLang="pt-BR" sz="3200" dirty="0">
                <a:ea typeface="Microsoft YaHei" panose="020B0503020204020204" pitchFamily="34" charset="-122"/>
              </a:rPr>
              <a:t>CLT,</a:t>
            </a:r>
            <a:r>
              <a:rPr lang="pt-BR" sz="3200" dirty="0"/>
              <a:t> Art. 235-C.§ 11</a:t>
            </a:r>
            <a:r>
              <a:rPr lang="pt-BR" sz="3200" u="sng" baseline="30000" dirty="0"/>
              <a:t>o</a:t>
            </a:r>
            <a:endParaRPr lang="pt-BR" sz="3200" dirty="0">
              <a:hlinkClick r:id="rId3"/>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33</a:t>
            </a:fld>
            <a:endParaRPr lang="pt-BR" altLang="pt-BR" sz="1100">
              <a:latin typeface="Calibri" panose="020F0502020204030204" pitchFamily="34" charset="0"/>
            </a:endParaRPr>
          </a:p>
        </p:txBody>
      </p:sp>
    </p:spTree>
    <p:extLst>
      <p:ext uri="{BB962C8B-B14F-4D97-AF65-F5344CB8AC3E}">
        <p14:creationId xmlns:p14="http://schemas.microsoft.com/office/powerpoint/2010/main" val="161043012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ea typeface="Microsoft YaHei" panose="020B0503020204020204" pitchFamily="34" charset="-122"/>
              </a:rPr>
              <a:t>CLT,</a:t>
            </a:r>
            <a:r>
              <a:rPr lang="pt-BR" sz="3200" dirty="0"/>
              <a:t> Art. 235-C.§ 11</a:t>
            </a:r>
            <a:r>
              <a:rPr lang="pt-BR" sz="3200" u="sng" baseline="30000" dirty="0"/>
              <a:t>o</a:t>
            </a:r>
            <a:endParaRPr lang="pt-BR" sz="3200" dirty="0">
              <a:hlinkClick r:id="rId3"/>
            </a:endParaRPr>
          </a:p>
          <a:p>
            <a:endParaRPr lang="pt-BR" sz="3200" dirty="0"/>
          </a:p>
          <a:p>
            <a:r>
              <a:rPr lang="pt-BR" sz="2800" dirty="0"/>
              <a:t>§ 11.  Quando a espera de que trata o § 8</a:t>
            </a:r>
            <a:r>
              <a:rPr lang="pt-BR" sz="2800" u="sng" baseline="30000" dirty="0"/>
              <a:t>o</a:t>
            </a:r>
            <a:r>
              <a:rPr lang="pt-BR" sz="2800" dirty="0"/>
              <a:t> for superior a 2 (duas) horas ininterruptas e for exigida a permanência do motorista empregado junto ao veículo, caso o local ofereça condições adequadas, o tempo será considerado como de repouso para os fins do intervalo de que tratam os §§ 2</a:t>
            </a:r>
            <a:r>
              <a:rPr lang="pt-BR" sz="2800" u="sng" baseline="30000" dirty="0"/>
              <a:t>º</a:t>
            </a:r>
            <a:r>
              <a:rPr lang="pt-BR" sz="2800" dirty="0"/>
              <a:t> </a:t>
            </a:r>
            <a:r>
              <a:rPr lang="pt-BR" sz="2800" dirty="0">
                <a:solidFill>
                  <a:srgbClr val="C00000"/>
                </a:solidFill>
              </a:rPr>
              <a:t>(intervalo de refeições)</a:t>
            </a:r>
            <a:r>
              <a:rPr lang="pt-BR" sz="2800" dirty="0"/>
              <a:t> e 3</a:t>
            </a:r>
            <a:r>
              <a:rPr lang="pt-BR" sz="2800" u="sng" baseline="30000" dirty="0"/>
              <a:t>o</a:t>
            </a:r>
            <a:r>
              <a:rPr lang="pt-BR" sz="2800" dirty="0"/>
              <a:t> </a:t>
            </a:r>
            <a:r>
              <a:rPr lang="pt-BR" sz="2800" dirty="0">
                <a:solidFill>
                  <a:srgbClr val="C00000"/>
                </a:solidFill>
              </a:rPr>
              <a:t>(11 horas)</a:t>
            </a:r>
            <a:r>
              <a:rPr lang="pt-BR" sz="2800" dirty="0">
                <a:solidFill>
                  <a:schemeClr val="tx1"/>
                </a:solidFill>
              </a:rPr>
              <a:t>,</a:t>
            </a:r>
            <a:r>
              <a:rPr lang="pt-BR" sz="2800" dirty="0"/>
              <a:t> sem prejuízo do disposto no § 9</a:t>
            </a:r>
            <a:r>
              <a:rPr lang="pt-BR" sz="2800" u="sng" baseline="30000" dirty="0"/>
              <a:t>o</a:t>
            </a:r>
            <a:r>
              <a:rPr lang="pt-BR" sz="2800" dirty="0"/>
              <a:t> </a:t>
            </a:r>
            <a:r>
              <a:rPr lang="pt-BR" sz="2800" dirty="0">
                <a:solidFill>
                  <a:srgbClr val="C00000"/>
                </a:solidFill>
              </a:rPr>
              <a:t>(30%)</a:t>
            </a:r>
            <a:r>
              <a:rPr lang="pt-BR" sz="2800" dirty="0"/>
              <a:t>.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34</a:t>
            </a:fld>
            <a:endParaRPr lang="pt-BR" altLang="pt-BR" sz="1100">
              <a:latin typeface="Calibri" panose="020F0502020204030204" pitchFamily="34" charset="0"/>
            </a:endParaRPr>
          </a:p>
        </p:txBody>
      </p:sp>
    </p:spTree>
    <p:extLst>
      <p:ext uri="{BB962C8B-B14F-4D97-AF65-F5344CB8AC3E}">
        <p14:creationId xmlns:p14="http://schemas.microsoft.com/office/powerpoint/2010/main" val="35117701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marL="457200" indent="-457200">
              <a:buClrTx/>
              <a:buFont typeface="Wingdings" panose="05000000000000000000" pitchFamily="2" charset="2"/>
              <a:buChar char="è"/>
            </a:pPr>
            <a:r>
              <a:rPr lang="pt-BR" altLang="pt-BR" sz="3200" b="1" dirty="0">
                <a:ea typeface="Microsoft YaHei" panose="020B0503020204020204" pitchFamily="34" charset="-122"/>
              </a:rPr>
              <a:t>TEMPO DE ESPERA</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ea typeface="Microsoft YaHei" panose="020B0503020204020204" pitchFamily="34" charset="-122"/>
              </a:rPr>
              <a:t>SE FOREM FEITAS“MOVIMENTAÇÕES NECESSÁRIAS” DO VEÍCULO</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solidFill>
                  <a:srgbClr val="FF0000"/>
                </a:solidFill>
                <a:ea typeface="Microsoft YaHei" panose="020B0503020204020204" pitchFamily="34" charset="-122"/>
              </a:rPr>
              <a:t>NÃO É CONSIDERADO TEMPO DE JORNADA</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solidFill>
                  <a:srgbClr val="FF0000"/>
                </a:solidFill>
                <a:ea typeface="Microsoft YaHei" panose="020B0503020204020204" pitchFamily="34" charset="-122"/>
              </a:rPr>
              <a:t>O TEMPO TRABALHADO NESSAS MOVIMENTAÇÕES É ACRESCIDO AO TEMPO DE DESCANSO.</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solidFill>
                  <a:srgbClr val="FF0000"/>
                </a:solidFill>
                <a:ea typeface="Microsoft YaHei" panose="020B0503020204020204" pitchFamily="34" charset="-122"/>
              </a:rPr>
              <a:t>GARANTE-SE O TEMPO MÍNIMO DE DESCANSO DE 8 HORAS.</a:t>
            </a:r>
          </a:p>
          <a:p>
            <a:pPr marL="457200" indent="-457200">
              <a:buClrTx/>
              <a:buFont typeface="Wingdings" panose="05000000000000000000" pitchFamily="2" charset="2"/>
              <a:buChar char="è"/>
            </a:pPr>
            <a:endParaRPr lang="pt-BR" altLang="pt-BR" sz="3200" b="1" dirty="0">
              <a:solidFill>
                <a:srgbClr val="FF0000"/>
              </a:solidFill>
              <a:ea typeface="Microsoft YaHei" panose="020B0503020204020204" pitchFamily="34" charset="-122"/>
            </a:endParaRPr>
          </a:p>
          <a:p>
            <a:pPr>
              <a:buClrTx/>
            </a:pPr>
            <a:r>
              <a:rPr lang="pt-BR" altLang="pt-BR" sz="3200" dirty="0">
                <a:ea typeface="Microsoft YaHei" panose="020B0503020204020204" pitchFamily="34" charset="-122"/>
              </a:rPr>
              <a:t>CLT,</a:t>
            </a:r>
            <a:r>
              <a:rPr lang="pt-BR" sz="3200" dirty="0"/>
              <a:t> Art. 235-C.§ 12</a:t>
            </a:r>
            <a:r>
              <a:rPr lang="pt-BR" sz="3200" u="sng" baseline="30000" dirty="0"/>
              <a:t>o</a:t>
            </a:r>
            <a:endParaRPr lang="pt-BR" sz="3200" dirty="0">
              <a:hlinkClick r:id="rId3"/>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35</a:t>
            </a:fld>
            <a:endParaRPr lang="pt-BR" altLang="pt-BR" sz="1100">
              <a:latin typeface="Calibri" panose="020F0502020204030204" pitchFamily="34" charset="0"/>
            </a:endParaRPr>
          </a:p>
        </p:txBody>
      </p:sp>
    </p:spTree>
    <p:extLst>
      <p:ext uri="{BB962C8B-B14F-4D97-AF65-F5344CB8AC3E}">
        <p14:creationId xmlns:p14="http://schemas.microsoft.com/office/powerpoint/2010/main" val="42613220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ea typeface="Microsoft YaHei" panose="020B0503020204020204" pitchFamily="34" charset="-122"/>
              </a:rPr>
              <a:t>CLT,</a:t>
            </a:r>
            <a:r>
              <a:rPr lang="pt-BR" sz="3200" dirty="0"/>
              <a:t> Art. 235-C.§ 12</a:t>
            </a:r>
            <a:r>
              <a:rPr lang="pt-BR" sz="3200" u="sng" baseline="30000" dirty="0"/>
              <a:t>o</a:t>
            </a:r>
            <a:endParaRPr lang="pt-BR" sz="3200" dirty="0">
              <a:hlinkClick r:id="rId3"/>
            </a:endParaRPr>
          </a:p>
          <a:p>
            <a:endParaRPr lang="pt-BR" sz="3200" dirty="0"/>
          </a:p>
          <a:p>
            <a:endParaRPr lang="pt-BR" sz="3200" dirty="0"/>
          </a:p>
          <a:p>
            <a:r>
              <a:rPr lang="pt-BR" sz="3200" dirty="0"/>
              <a:t>§ 12.  Durante o tempo de espera, o motorista poderá realizar movimentações necessárias do veículo, as quais não serão consideradas como parte da jornada de trabalho, ficando garantido, porém, o gozo do descanso de 8 (oito) horas ininterruptas aludido no § 3</a:t>
            </a:r>
            <a:r>
              <a:rPr lang="pt-BR" sz="3200" u="sng" baseline="30000" dirty="0"/>
              <a:t>o</a:t>
            </a:r>
            <a:r>
              <a:rPr lang="pt-BR" sz="3200" dirty="0"/>
              <a:t>. </a:t>
            </a:r>
          </a:p>
          <a:p>
            <a:br>
              <a:rPr lang="pt-BR" dirty="0"/>
            </a:br>
            <a:endParaRPr lang="pt-BR" altLang="pt-BR"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36</a:t>
            </a:fld>
            <a:endParaRPr lang="pt-BR" altLang="pt-BR" sz="1100">
              <a:latin typeface="Calibri" panose="020F0502020204030204" pitchFamily="34" charset="0"/>
            </a:endParaRPr>
          </a:p>
        </p:txBody>
      </p:sp>
    </p:spTree>
    <p:extLst>
      <p:ext uri="{BB962C8B-B14F-4D97-AF65-F5344CB8AC3E}">
        <p14:creationId xmlns:p14="http://schemas.microsoft.com/office/powerpoint/2010/main" val="1609410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marL="457200" indent="-457200">
              <a:buClrTx/>
              <a:buFont typeface="Wingdings" panose="05000000000000000000" pitchFamily="2" charset="2"/>
              <a:buChar char="è"/>
            </a:pPr>
            <a:r>
              <a:rPr lang="pt-BR" altLang="pt-BR" sz="3200" b="1" dirty="0">
                <a:ea typeface="Microsoft YaHei" panose="020B0503020204020204" pitchFamily="34" charset="-122"/>
              </a:rPr>
              <a:t>TEMPO DE ESPERA</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ea typeface="Microsoft YaHei" panose="020B0503020204020204" pitchFamily="34" charset="-122"/>
              </a:rPr>
              <a:t>SE FOREM FEITAS“MOVIMENTAÇÕES NECESSÁRIAS” DO VEÍCULO</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solidFill>
                  <a:srgbClr val="FF0000"/>
                </a:solidFill>
                <a:ea typeface="Microsoft YaHei" panose="020B0503020204020204" pitchFamily="34" charset="-122"/>
              </a:rPr>
              <a:t>NÃO É CONSIDERADO TEMPO DE JORNADA</a:t>
            </a:r>
          </a:p>
          <a:p>
            <a:pPr marL="457200" indent="-14288">
              <a:buClrTx/>
              <a:buFont typeface="Wingdings" panose="05000000000000000000" pitchFamily="2" charset="2"/>
              <a:buChar char="è"/>
              <a:tabLst>
                <a:tab pos="0" algn="l"/>
                <a:tab pos="4429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BR" altLang="pt-BR" sz="3200" b="1" dirty="0">
                <a:solidFill>
                  <a:srgbClr val="FF0000"/>
                </a:solidFill>
                <a:ea typeface="Microsoft YaHei" panose="020B0503020204020204" pitchFamily="34" charset="-122"/>
              </a:rPr>
              <a:t>O TEMPO TRABALHADO É ACRESCIDO NO DESCANSO</a:t>
            </a:r>
          </a:p>
          <a:p>
            <a:pPr marL="457200" indent="-457200">
              <a:buClrTx/>
              <a:buFont typeface="Wingdings" panose="05000000000000000000" pitchFamily="2" charset="2"/>
              <a:buChar char="è"/>
            </a:pPr>
            <a:endParaRPr lang="pt-BR" altLang="pt-BR" sz="3200" b="1" dirty="0">
              <a:solidFill>
                <a:srgbClr val="FF0000"/>
              </a:solidFill>
              <a:ea typeface="Microsoft YaHei" panose="020B0503020204020204" pitchFamily="34" charset="-122"/>
            </a:endParaRPr>
          </a:p>
          <a:p>
            <a:pPr>
              <a:buClrTx/>
            </a:pPr>
            <a:r>
              <a:rPr lang="pt-BR" altLang="pt-BR" sz="3200" dirty="0">
                <a:ea typeface="Microsoft YaHei" panose="020B0503020204020204" pitchFamily="34" charset="-122"/>
              </a:rPr>
              <a:t>CLT,</a:t>
            </a:r>
            <a:r>
              <a:rPr lang="pt-BR" sz="3200" dirty="0"/>
              <a:t> Art. 235-C.§ 12</a:t>
            </a:r>
            <a:r>
              <a:rPr lang="pt-BR" sz="3200" u="sng" baseline="30000" dirty="0"/>
              <a:t>o</a:t>
            </a:r>
            <a:endParaRPr lang="pt-BR" sz="3200" dirty="0">
              <a:hlinkClick r:id="rId3"/>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37</a:t>
            </a:fld>
            <a:endParaRPr lang="pt-BR" altLang="pt-BR" sz="1100">
              <a:latin typeface="Calibri" panose="020F0502020204030204" pitchFamily="34" charset="0"/>
            </a:endParaRPr>
          </a:p>
        </p:txBody>
      </p:sp>
    </p:spTree>
    <p:extLst>
      <p:ext uri="{BB962C8B-B14F-4D97-AF65-F5344CB8AC3E}">
        <p14:creationId xmlns:p14="http://schemas.microsoft.com/office/powerpoint/2010/main" val="277820532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r>
              <a:rPr lang="pt-BR" altLang="pt-BR" sz="3200" b="1" dirty="0">
                <a:ea typeface="Microsoft YaHei" panose="020B0503020204020204" pitchFamily="34" charset="-122"/>
              </a:rPr>
              <a:t>CONTROLE DE JORNADA</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38</a:t>
            </a:fld>
            <a:endParaRPr lang="pt-BR" altLang="pt-BR" sz="1100">
              <a:latin typeface="Calibri" panose="020F0502020204030204" pitchFamily="34" charset="0"/>
            </a:endParaRPr>
          </a:p>
        </p:txBody>
      </p:sp>
    </p:spTree>
    <p:extLst>
      <p:ext uri="{BB962C8B-B14F-4D97-AF65-F5344CB8AC3E}">
        <p14:creationId xmlns:p14="http://schemas.microsoft.com/office/powerpoint/2010/main" val="38013418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CONTROLE DE JORNADA</a:t>
            </a:r>
          </a:p>
          <a:p>
            <a:pPr>
              <a:buClrTx/>
              <a:buFontTx/>
              <a:buNone/>
            </a:pPr>
            <a:r>
              <a:rPr lang="pt-BR" altLang="pt-BR" sz="3200" dirty="0">
                <a:solidFill>
                  <a:srgbClr val="FF0000"/>
                </a:solidFill>
                <a:latin typeface="Wingdings" panose="05000000000000000000" pitchFamily="2" charset="2"/>
                <a:ea typeface="Microsoft YaHei" panose="020B0503020204020204" pitchFamily="34" charset="-122"/>
              </a:rPr>
              <a:t></a:t>
            </a:r>
            <a:r>
              <a:rPr lang="pt-BR" altLang="pt-BR" sz="3200" b="1" dirty="0">
                <a:solidFill>
                  <a:srgbClr val="FF0000"/>
                </a:solidFill>
                <a:ea typeface="Microsoft YaHei" panose="020B0503020204020204" pitchFamily="34" charset="-122"/>
              </a:rPr>
              <a:t>NÃO TEM HORÁRIO FIXO DE INÍCIO, HORÁRIO FINAL E INTERVALOS </a:t>
            </a:r>
          </a:p>
          <a:p>
            <a:pPr>
              <a:buClrTx/>
              <a:buFontTx/>
              <a:buNone/>
            </a:pPr>
            <a:endParaRPr lang="pt-BR" altLang="pt-BR" sz="3200" b="1" dirty="0">
              <a:ea typeface="Microsoft YaHei" panose="020B0503020204020204" pitchFamily="34" charset="-122"/>
            </a:endParaRPr>
          </a:p>
          <a:p>
            <a:pPr>
              <a:buClrTx/>
            </a:pPr>
            <a:r>
              <a:rPr lang="pt-BR" altLang="pt-BR" sz="3200" dirty="0">
                <a:ea typeface="Microsoft YaHei" panose="020B0503020204020204" pitchFamily="34" charset="-122"/>
              </a:rPr>
              <a:t>CLT,</a:t>
            </a:r>
            <a:r>
              <a:rPr lang="pt-BR" sz="3200" dirty="0"/>
              <a:t> Art. 235-C.§ 13</a:t>
            </a:r>
            <a:r>
              <a:rPr lang="pt-BR" sz="3200" u="sng" baseline="30000" dirty="0"/>
              <a:t>o</a:t>
            </a:r>
            <a:endParaRPr lang="pt-BR" sz="3200" dirty="0">
              <a:hlinkClick r:id="rId3"/>
            </a:endParaRPr>
          </a:p>
          <a:p>
            <a:pPr>
              <a:buClrTx/>
              <a:buFontTx/>
              <a:buNone/>
            </a:pPr>
            <a:endParaRPr lang="pt-BR" sz="3200" dirty="0"/>
          </a:p>
          <a:p>
            <a:pPr>
              <a:buClrTx/>
              <a:buFontTx/>
              <a:buNone/>
            </a:pPr>
            <a:endParaRPr lang="pt-BR" sz="2800" dirty="0"/>
          </a:p>
          <a:p>
            <a:pPr>
              <a:buClrTx/>
              <a:buFontTx/>
              <a:buNone/>
            </a:pPr>
            <a:r>
              <a:rPr lang="pt-BR" sz="2800" dirty="0"/>
              <a:t>§ 13.  Salvo previsão contratual, a jornada de trabalho do motorista empregado não tem horário fixo de início, de final ou de intervalos. </a:t>
            </a:r>
            <a:endParaRPr lang="pt-BR" altLang="pt-BR" sz="28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39</a:t>
            </a:fld>
            <a:endParaRPr lang="pt-BR" altLang="pt-BR" sz="1100">
              <a:latin typeface="Calibri" panose="020F0502020204030204" pitchFamily="34" charset="0"/>
            </a:endParaRPr>
          </a:p>
        </p:txBody>
      </p:sp>
    </p:spTree>
    <p:extLst>
      <p:ext uri="{BB962C8B-B14F-4D97-AF65-F5344CB8AC3E}">
        <p14:creationId xmlns:p14="http://schemas.microsoft.com/office/powerpoint/2010/main" val="3424508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dirty="0">
              <a:ea typeface="Microsoft YaHei" panose="020B0503020204020204" pitchFamily="34" charset="-122"/>
            </a:endParaRPr>
          </a:p>
        </p:txBody>
      </p:sp>
      <p:sp>
        <p:nvSpPr>
          <p:cNvPr id="6146"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744A830F-B483-4F3E-9A65-0DE0ABE8C7EA}" type="slidenum">
              <a:rPr lang="pt-BR" altLang="pt-BR" sz="1100">
                <a:latin typeface="Calibri" panose="020F0502020204030204" pitchFamily="34" charset="0"/>
              </a:rPr>
              <a:pPr algn="r">
                <a:lnSpc>
                  <a:spcPct val="80000"/>
                </a:lnSpc>
                <a:buClrTx/>
                <a:buFontTx/>
                <a:buNone/>
              </a:pPr>
              <a:t>4</a:t>
            </a:fld>
            <a:endParaRPr lang="pt-BR" altLang="pt-BR" sz="1100">
              <a:latin typeface="Calibri" panose="020F0502020204030204" pitchFamily="34" charset="0"/>
            </a:endParaRPr>
          </a:p>
        </p:txBody>
      </p:sp>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553" y="306976"/>
            <a:ext cx="8586830" cy="5354272"/>
          </a:xfrm>
          <a:prstGeom prst="rect">
            <a:avLst/>
          </a:prstGeom>
        </p:spPr>
      </p:pic>
    </p:spTree>
    <p:extLst>
      <p:ext uri="{BB962C8B-B14F-4D97-AF65-F5344CB8AC3E}">
        <p14:creationId xmlns:p14="http://schemas.microsoft.com/office/powerpoint/2010/main" val="40769780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2800" dirty="0">
                <a:latin typeface="Wingdings" panose="05000000000000000000" pitchFamily="2" charset="2"/>
                <a:ea typeface="Microsoft YaHei" panose="020B0503020204020204" pitchFamily="34" charset="-122"/>
              </a:rPr>
              <a:t></a:t>
            </a:r>
            <a:r>
              <a:rPr lang="pt-BR" altLang="pt-BR" sz="2800" b="1" dirty="0">
                <a:ea typeface="Microsoft YaHei" panose="020B0503020204020204" pitchFamily="34" charset="-122"/>
              </a:rPr>
              <a:t>CONTROLE DE JORNADA</a:t>
            </a:r>
          </a:p>
          <a:p>
            <a:pPr marL="530225" indent="-530225">
              <a:buClrTx/>
              <a:buFontTx/>
              <a:buNone/>
            </a:pPr>
            <a:r>
              <a:rPr lang="pt-BR" altLang="pt-BR" sz="2800" dirty="0">
                <a:solidFill>
                  <a:srgbClr val="FF0000"/>
                </a:solidFill>
                <a:latin typeface="Wingdings" panose="05000000000000000000" pitchFamily="2" charset="2"/>
                <a:ea typeface="Microsoft YaHei" panose="020B0503020204020204" pitchFamily="34" charset="-122"/>
              </a:rPr>
              <a:t></a:t>
            </a:r>
            <a:r>
              <a:rPr lang="pt-BR" altLang="pt-BR" sz="2800" b="1" dirty="0">
                <a:solidFill>
                  <a:srgbClr val="FF0000"/>
                </a:solidFill>
                <a:ea typeface="Microsoft YaHei" panose="020B0503020204020204" pitchFamily="34" charset="-122"/>
              </a:rPr>
              <a:t>RESPONSABILIDADE DO MOTORISTA</a:t>
            </a:r>
          </a:p>
          <a:p>
            <a:pPr marL="530225" indent="-530225">
              <a:buClrTx/>
            </a:pPr>
            <a:r>
              <a:rPr lang="pt-BR" altLang="pt-BR" sz="2800" dirty="0">
                <a:solidFill>
                  <a:srgbClr val="FF0000"/>
                </a:solidFill>
                <a:latin typeface="Wingdings" panose="05000000000000000000" pitchFamily="2" charset="2"/>
                <a:ea typeface="Microsoft YaHei" panose="020B0503020204020204" pitchFamily="34" charset="-122"/>
              </a:rPr>
              <a:t></a:t>
            </a:r>
            <a:r>
              <a:rPr lang="pt-BR" altLang="pt-BR" sz="2800" b="1" dirty="0">
                <a:solidFill>
                  <a:srgbClr val="FF0000"/>
                </a:solidFill>
                <a:ea typeface="Microsoft YaHei" panose="020B0503020204020204" pitchFamily="34" charset="-122"/>
              </a:rPr>
              <a:t>PODE SER TRANSMITIDO ELETRONICAMENTE</a:t>
            </a:r>
          </a:p>
          <a:p>
            <a:pPr marL="530225" indent="-530225">
              <a:buClrTx/>
            </a:pPr>
            <a:r>
              <a:rPr lang="pt-BR" altLang="pt-BR" sz="2800" dirty="0">
                <a:solidFill>
                  <a:srgbClr val="FF0000"/>
                </a:solidFill>
                <a:latin typeface="Wingdings" panose="05000000000000000000" pitchFamily="2" charset="2"/>
                <a:ea typeface="Microsoft YaHei" panose="020B0503020204020204" pitchFamily="34" charset="-122"/>
              </a:rPr>
              <a:t></a:t>
            </a:r>
            <a:r>
              <a:rPr lang="pt-BR" altLang="pt-BR" sz="2800" b="1" dirty="0">
                <a:solidFill>
                  <a:srgbClr val="FF0000"/>
                </a:solidFill>
                <a:ea typeface="Microsoft YaHei" panose="020B0503020204020204" pitchFamily="34" charset="-122"/>
              </a:rPr>
              <a:t>PODE USAR RASTREADORES OU APARATOS ELETRÔNICOS (CONSTRAN)</a:t>
            </a:r>
          </a:p>
          <a:p>
            <a:pPr marL="530225" indent="-530225">
              <a:buClrTx/>
            </a:pPr>
            <a:endParaRPr lang="pt-BR" altLang="pt-BR" sz="2000" b="1" dirty="0">
              <a:solidFill>
                <a:srgbClr val="FF0000"/>
              </a:solidFill>
              <a:ea typeface="Microsoft YaHei" panose="020B0503020204020204" pitchFamily="34" charset="-122"/>
            </a:endParaRPr>
          </a:p>
          <a:p>
            <a:pPr>
              <a:buClrTx/>
            </a:pPr>
            <a:r>
              <a:rPr lang="pt-BR" altLang="pt-BR" sz="2400" dirty="0">
                <a:ea typeface="Microsoft YaHei" panose="020B0503020204020204" pitchFamily="34" charset="-122"/>
              </a:rPr>
              <a:t>CLT,</a:t>
            </a:r>
            <a:r>
              <a:rPr lang="pt-BR" sz="2400" dirty="0"/>
              <a:t> Art. 235-C.§ 14</a:t>
            </a:r>
            <a:r>
              <a:rPr lang="pt-BR" sz="2400" u="sng" baseline="30000" dirty="0"/>
              <a:t>o</a:t>
            </a:r>
            <a:endParaRPr lang="pt-BR" sz="2400" dirty="0">
              <a:hlinkClick r:id="rId3"/>
            </a:endParaRPr>
          </a:p>
          <a:p>
            <a:r>
              <a:rPr lang="pt-BR" sz="2000" dirty="0"/>
              <a:t>§ 14.  O empregado é responsável pela guarda, preservação </a:t>
            </a:r>
            <a:r>
              <a:rPr lang="pt-BR" sz="2000" b="1" u="sng" dirty="0"/>
              <a:t>e exatidão </a:t>
            </a:r>
            <a:r>
              <a:rPr lang="pt-BR" sz="2000" dirty="0"/>
              <a:t>das informações contidas nas anotações em diário de bordo, papeleta ou ficha de trabalho externo, ou no registrador instantâneo inalterável de velocidade e tempo, ou nos rastreadores ou sistemas e meios eletrônicos, instalados nos veículos, normatizados pelo Contran, até que o veículo seja entregue à empresa. </a:t>
            </a:r>
          </a:p>
          <a:p>
            <a:r>
              <a:rPr lang="pt-BR" sz="2000" dirty="0"/>
              <a:t>§ 15.  Os dados referidos no § 14 poderão ser enviados a distância, a critério do empregador, facultando-se a anexação do documento original posteriormente. </a:t>
            </a:r>
          </a:p>
          <a:p>
            <a:pPr>
              <a:buClrTx/>
              <a:buFontTx/>
              <a:buNone/>
            </a:pPr>
            <a:r>
              <a:rPr lang="pt-BR" sz="2000" dirty="0"/>
              <a:t> </a:t>
            </a:r>
            <a:endParaRPr lang="pt-BR" altLang="pt-BR" sz="20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40</a:t>
            </a:fld>
            <a:endParaRPr lang="pt-BR" altLang="pt-BR" sz="1100">
              <a:latin typeface="Calibri" panose="020F0502020204030204" pitchFamily="34" charset="0"/>
            </a:endParaRPr>
          </a:p>
        </p:txBody>
      </p:sp>
    </p:spTree>
    <p:extLst>
      <p:ext uri="{BB962C8B-B14F-4D97-AF65-F5344CB8AC3E}">
        <p14:creationId xmlns:p14="http://schemas.microsoft.com/office/powerpoint/2010/main" val="9418189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CONTROLE DE JORNADA</a:t>
            </a:r>
          </a:p>
          <a:p>
            <a:pPr>
              <a:buClrTx/>
              <a:buFontTx/>
              <a:buNone/>
            </a:pPr>
            <a:endParaRPr lang="pt-BR" altLang="pt-BR" sz="3200" dirty="0">
              <a:ea typeface="Microsoft YaHei" panose="020B0503020204020204" pitchFamily="34" charset="-122"/>
            </a:endParaRPr>
          </a:p>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POSSIBILIDADE DE USO FORTE DE TECNOLOGIA</a:t>
            </a:r>
          </a:p>
          <a:p>
            <a:pPr>
              <a:buClrTx/>
              <a:buFontTx/>
              <a:buNone/>
            </a:pPr>
            <a:endParaRPr lang="pt-BR" altLang="pt-BR" sz="3200" b="1" dirty="0">
              <a:ea typeface="Microsoft YaHei" panose="020B0503020204020204" pitchFamily="34" charset="-122"/>
            </a:endParaRPr>
          </a:p>
          <a:p>
            <a:pPr>
              <a:buClrTx/>
              <a:buFontTx/>
              <a:buNone/>
            </a:pPr>
            <a:r>
              <a:rPr lang="pt-BR" altLang="pt-BR" sz="3200" dirty="0">
                <a:latin typeface="Wingdings" panose="05000000000000000000" pitchFamily="2" charset="2"/>
                <a:ea typeface="Microsoft YaHei" panose="020B0503020204020204" pitchFamily="34" charset="-122"/>
              </a:rPr>
              <a:t> </a:t>
            </a:r>
            <a:r>
              <a:rPr lang="pt-BR" altLang="pt-BR" sz="3200" b="1" dirty="0">
                <a:ea typeface="Microsoft YaHei" panose="020B0503020204020204" pitchFamily="34" charset="-122"/>
              </a:rPr>
              <a:t>SOFTWARES DE MONITORAMENTO</a:t>
            </a:r>
          </a:p>
          <a:p>
            <a:pPr>
              <a:buClrTx/>
              <a:buFontTx/>
              <a:buNone/>
            </a:pPr>
            <a:r>
              <a:rPr lang="pt-BR" altLang="pt-BR" sz="3200" dirty="0">
                <a:latin typeface="Wingdings" panose="05000000000000000000" pitchFamily="2" charset="2"/>
                <a:ea typeface="Microsoft YaHei" panose="020B0503020204020204" pitchFamily="34" charset="-122"/>
              </a:rPr>
              <a:t> </a:t>
            </a:r>
            <a:r>
              <a:rPr lang="pt-BR" altLang="pt-BR" sz="3200" b="1" dirty="0">
                <a:ea typeface="Microsoft YaHei" panose="020B0503020204020204" pitchFamily="34" charset="-122"/>
              </a:rPr>
              <a:t>APROVADO PELO CONSTRAN</a:t>
            </a:r>
          </a:p>
          <a:p>
            <a:pPr>
              <a:buClrTx/>
              <a:buFontTx/>
              <a:buNone/>
            </a:pPr>
            <a:r>
              <a:rPr lang="pt-BR" altLang="pt-BR" sz="3200" b="1" dirty="0">
                <a:ea typeface="Microsoft YaHei" panose="020B0503020204020204" pitchFamily="34" charset="-122"/>
              </a:rPr>
              <a:t>			Ex.: </a:t>
            </a:r>
            <a:r>
              <a:rPr lang="pt-BR" altLang="pt-BR" sz="3200" b="1" dirty="0" err="1">
                <a:ea typeface="Microsoft YaHei" panose="020B0503020204020204" pitchFamily="34" charset="-122"/>
              </a:rPr>
              <a:t>Busvision</a:t>
            </a:r>
            <a:r>
              <a:rPr lang="pt-BR" altLang="pt-BR" sz="3200" b="1" dirty="0">
                <a:ea typeface="Microsoft YaHei" panose="020B0503020204020204" pitchFamily="34" charset="-122"/>
              </a:rPr>
              <a:t>, Track </a:t>
            </a:r>
            <a:r>
              <a:rPr lang="pt-BR" altLang="pt-BR" sz="3200" b="1" dirty="0" err="1">
                <a:ea typeface="Microsoft YaHei" panose="020B0503020204020204" pitchFamily="34" charset="-122"/>
              </a:rPr>
              <a:t>etc</a:t>
            </a: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41</a:t>
            </a:fld>
            <a:endParaRPr lang="pt-BR" altLang="pt-BR" sz="1100">
              <a:latin typeface="Calibri" panose="020F0502020204030204" pitchFamily="34" charset="0"/>
            </a:endParaRPr>
          </a:p>
        </p:txBody>
      </p:sp>
    </p:spTree>
    <p:extLst>
      <p:ext uri="{BB962C8B-B14F-4D97-AF65-F5344CB8AC3E}">
        <p14:creationId xmlns:p14="http://schemas.microsoft.com/office/powerpoint/2010/main" val="5246494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CONTROLE DE JORNADA</a:t>
            </a:r>
          </a:p>
          <a:p>
            <a:pPr>
              <a:buClrTx/>
              <a:buFontTx/>
              <a:buNone/>
            </a:pPr>
            <a:endParaRPr lang="pt-BR" altLang="pt-BR" sz="3200" dirty="0">
              <a:ea typeface="Microsoft YaHei" panose="020B0503020204020204" pitchFamily="34" charset="-122"/>
            </a:endParaRPr>
          </a:p>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PERMITEM:</a:t>
            </a:r>
          </a:p>
          <a:p>
            <a:pPr>
              <a:buClrTx/>
              <a:buFontTx/>
              <a:buNone/>
            </a:pPr>
            <a:r>
              <a:rPr lang="pt-BR" sz="3200" dirty="0"/>
              <a:t>-Verificar integralmente se o veículo está em movimento e parado; </a:t>
            </a:r>
          </a:p>
          <a:p>
            <a:pPr>
              <a:buClrTx/>
              <a:buFontTx/>
              <a:buNone/>
            </a:pPr>
            <a:r>
              <a:rPr lang="pt-BR" sz="3200" dirty="0"/>
              <a:t>-Possibilita planejamento de rotas;</a:t>
            </a:r>
          </a:p>
          <a:p>
            <a:pPr>
              <a:buClrTx/>
              <a:buFontTx/>
              <a:buNone/>
            </a:pPr>
            <a:r>
              <a:rPr lang="pt-BR" sz="3200" dirty="0"/>
              <a:t>-Possibilita contato com o motorista;</a:t>
            </a:r>
          </a:p>
          <a:p>
            <a:pPr>
              <a:buClrTx/>
              <a:buFontTx/>
              <a:buNone/>
            </a:pPr>
            <a:r>
              <a:rPr lang="pt-BR" sz="3200" dirty="0"/>
              <a:t>-Possibilita bloqueio do caminhão (se precisar).</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42</a:t>
            </a:fld>
            <a:endParaRPr lang="pt-BR" altLang="pt-BR" sz="1100">
              <a:latin typeface="Calibri" panose="020F0502020204030204" pitchFamily="34" charset="0"/>
            </a:endParaRPr>
          </a:p>
        </p:txBody>
      </p:sp>
    </p:spTree>
    <p:extLst>
      <p:ext uri="{BB962C8B-B14F-4D97-AF65-F5344CB8AC3E}">
        <p14:creationId xmlns:p14="http://schemas.microsoft.com/office/powerpoint/2010/main" val="8041446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CONTROLE DE JORNADA</a:t>
            </a:r>
          </a:p>
          <a:p>
            <a:pPr>
              <a:buClrTx/>
              <a:buFontTx/>
              <a:buNone/>
            </a:pP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buFontTx/>
              <a:buNone/>
            </a:pPr>
            <a:r>
              <a:rPr lang="pt-BR" altLang="pt-BR" sz="3200" b="1" dirty="0">
                <a:solidFill>
                  <a:srgbClr val="FF0000"/>
                </a:solidFill>
                <a:ea typeface="Microsoft YaHei" panose="020B0503020204020204" pitchFamily="34" charset="-122"/>
              </a:rPr>
              <a:t>OBSERVAÇÃO:</a:t>
            </a:r>
          </a:p>
          <a:p>
            <a:pPr>
              <a:buClrTx/>
              <a:buFontTx/>
              <a:buNone/>
            </a:pPr>
            <a:r>
              <a:rPr lang="pt-BR" altLang="pt-BR" sz="3200" b="1" dirty="0">
                <a:ea typeface="Microsoft YaHei" panose="020B0503020204020204" pitchFamily="34" charset="-122"/>
              </a:rPr>
              <a:t>-A determinação, pelo empregador, das rotas e dos controle de entregas é uma das formas corriqueiras de exame, pela Justiça do Trabalho, da possibilidade de controle de jornada do motorista.</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43</a:t>
            </a:fld>
            <a:endParaRPr lang="pt-BR" altLang="pt-BR" sz="1100">
              <a:latin typeface="Calibri" panose="020F0502020204030204" pitchFamily="34" charset="0"/>
            </a:endParaRPr>
          </a:p>
        </p:txBody>
      </p:sp>
    </p:spTree>
    <p:extLst>
      <p:ext uri="{BB962C8B-B14F-4D97-AF65-F5344CB8AC3E}">
        <p14:creationId xmlns:p14="http://schemas.microsoft.com/office/powerpoint/2010/main" val="29225535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CONTROLE DE JORNADA</a:t>
            </a:r>
          </a:p>
          <a:p>
            <a:pPr>
              <a:buClrTx/>
              <a:buFontTx/>
              <a:buNone/>
            </a:pPr>
            <a:r>
              <a:rPr lang="pt-BR" altLang="pt-BR" sz="3200" dirty="0">
                <a:latin typeface="Wingdings" panose="05000000000000000000" pitchFamily="2" charset="2"/>
                <a:ea typeface="Microsoft YaHei" panose="020B0503020204020204" pitchFamily="34" charset="-122"/>
              </a:rPr>
              <a:t>  </a:t>
            </a:r>
            <a:r>
              <a:rPr lang="pt-BR" altLang="pt-BR" sz="3200" b="1" dirty="0">
                <a:ea typeface="Microsoft YaHei" panose="020B0503020204020204" pitchFamily="34" charset="-122"/>
              </a:rPr>
              <a:t>TECNOLOGIA</a:t>
            </a:r>
          </a:p>
          <a:p>
            <a:pPr>
              <a:buClrTx/>
              <a:buFontTx/>
              <a:buNone/>
            </a:pPr>
            <a:endParaRPr lang="pt-BR" altLang="pt-BR" sz="3200" b="1" dirty="0">
              <a:ea typeface="Microsoft YaHei" panose="020B0503020204020204" pitchFamily="34" charset="-122"/>
            </a:endParaRPr>
          </a:p>
          <a:p>
            <a:pPr>
              <a:buClrTx/>
              <a:buFontTx/>
              <a:buNone/>
            </a:pPr>
            <a:r>
              <a:rPr lang="pt-BR" altLang="pt-BR" sz="3200" b="1" dirty="0">
                <a:ea typeface="Microsoft YaHei" panose="020B0503020204020204" pitchFamily="34" charset="-122"/>
              </a:rPr>
              <a:t>OBSERVAÇÃO:</a:t>
            </a:r>
          </a:p>
          <a:p>
            <a:pPr>
              <a:buClrTx/>
              <a:buFontTx/>
              <a:buNone/>
            </a:pPr>
            <a:r>
              <a:rPr lang="pt-BR" altLang="pt-BR" sz="3200" b="1" dirty="0">
                <a:ea typeface="Microsoft YaHei" panose="020B0503020204020204" pitchFamily="34" charset="-122"/>
              </a:rPr>
              <a:t>USO DE SOFTWARES EXIGE VERIFICAÇÃO DE ATUAÇÃO COMPARTILHADA, ISTO É, VERIFICAÇÃO SE AS PARTES POSSUEM CAPACIDADE DE INTERVIR NOS DADOS E SEUS RELATÓRIOS DE ATIVIDADE, FRAUDANDO-O</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44</a:t>
            </a:fld>
            <a:endParaRPr lang="pt-BR" altLang="pt-BR" sz="1100">
              <a:latin typeface="Calibri" panose="020F0502020204030204" pitchFamily="34" charset="0"/>
            </a:endParaRPr>
          </a:p>
        </p:txBody>
      </p:sp>
    </p:spTree>
    <p:extLst>
      <p:ext uri="{BB962C8B-B14F-4D97-AF65-F5344CB8AC3E}">
        <p14:creationId xmlns:p14="http://schemas.microsoft.com/office/powerpoint/2010/main" val="242752682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endParaRPr lang="pt-BR" altLang="pt-BR" sz="3200" b="1" dirty="0">
              <a:latin typeface="Wingdings" panose="05000000000000000000" pitchFamily="2" charset="2"/>
              <a:ea typeface="Microsoft YaHei" panose="020B0503020204020204" pitchFamily="34" charset="-122"/>
            </a:endParaRPr>
          </a:p>
          <a:p>
            <a:pPr>
              <a:buClrTx/>
              <a:buFontTx/>
              <a:buNone/>
            </a:pPr>
            <a:r>
              <a:rPr lang="pt-BR" altLang="pt-BR" sz="3200" b="1" dirty="0">
                <a:ea typeface="Microsoft YaHei" panose="020B0503020204020204" pitchFamily="34" charset="-122"/>
              </a:rPr>
              <a:t>“VIAGENS LONGAS”</a:t>
            </a:r>
          </a:p>
          <a:p>
            <a:pPr>
              <a:buClrTx/>
              <a:buFontTx/>
              <a:buNone/>
            </a:pPr>
            <a:r>
              <a:rPr lang="pt-BR" altLang="pt-BR" sz="3200" dirty="0">
                <a:ea typeface="Microsoft YaHei" panose="020B0503020204020204" pitchFamily="34" charset="-122"/>
              </a:rPr>
              <a:t>CLT,</a:t>
            </a:r>
            <a:r>
              <a:rPr lang="pt-BR" sz="3200" dirty="0"/>
              <a:t> Art. 235-D</a:t>
            </a: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45</a:t>
            </a:fld>
            <a:endParaRPr lang="pt-BR" altLang="pt-BR" sz="1100">
              <a:latin typeface="Calibri" panose="020F0502020204030204" pitchFamily="34" charset="0"/>
            </a:endParaRPr>
          </a:p>
        </p:txBody>
      </p:sp>
    </p:spTree>
    <p:extLst>
      <p:ext uri="{BB962C8B-B14F-4D97-AF65-F5344CB8AC3E}">
        <p14:creationId xmlns:p14="http://schemas.microsoft.com/office/powerpoint/2010/main" val="37146407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REGRAS PARA “VIAGENS LONGAS”</a:t>
            </a:r>
          </a:p>
          <a:p>
            <a:pPr>
              <a:buClrTx/>
              <a:buFontTx/>
              <a:buNone/>
            </a:pPr>
            <a:r>
              <a:rPr lang="pt-BR" altLang="pt-BR" sz="3200" dirty="0">
                <a:ea typeface="Microsoft YaHei" panose="020B0503020204020204" pitchFamily="34" charset="-122"/>
              </a:rPr>
              <a:t>CLT,</a:t>
            </a:r>
            <a:r>
              <a:rPr lang="pt-BR" sz="3200" dirty="0"/>
              <a:t> Art. 235-D</a:t>
            </a: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CONCEITO DE VIAGEM LONGA:</a:t>
            </a:r>
          </a:p>
          <a:p>
            <a:pPr>
              <a:buClrTx/>
            </a:pPr>
            <a:r>
              <a:rPr lang="pt-BR" altLang="pt-BR" sz="3200" b="1" dirty="0">
                <a:ea typeface="Microsoft YaHei" panose="020B0503020204020204" pitchFamily="34" charset="-122"/>
              </a:rPr>
              <a:t>     -DURAÇÃO SUPERIOR A 7 DIAS</a:t>
            </a:r>
          </a:p>
          <a:p>
            <a:pPr>
              <a:buClrTx/>
            </a:pPr>
            <a:endParaRPr lang="pt-BR" altLang="pt-BR" sz="3200" b="1" dirty="0">
              <a:ea typeface="Microsoft YaHei" panose="020B0503020204020204" pitchFamily="34" charset="-122"/>
            </a:endParaRPr>
          </a:p>
          <a:p>
            <a:pPr>
              <a:buClrTx/>
            </a:pPr>
            <a:r>
              <a:rPr lang="pt-BR" altLang="pt-BR" sz="3200" b="1" dirty="0">
                <a:ea typeface="Microsoft YaHei" panose="020B0503020204020204" pitchFamily="34" charset="-122"/>
              </a:rPr>
              <a:t>			</a:t>
            </a:r>
            <a:r>
              <a:rPr lang="pt-BR" altLang="pt-BR" sz="3200" dirty="0">
                <a:latin typeface="Wingdings" panose="05000000000000000000" pitchFamily="2" charset="2"/>
                <a:ea typeface="Microsoft YaHei" panose="020B0503020204020204" pitchFamily="34" charset="-122"/>
              </a:rPr>
              <a:t> </a:t>
            </a:r>
            <a:r>
              <a:rPr lang="pt-BR" altLang="pt-BR" sz="3200" b="1" dirty="0">
                <a:ea typeface="Microsoft YaHei" panose="020B0503020204020204" pitchFamily="34" charset="-122"/>
              </a:rPr>
              <a:t>REPOUSO SEMANAL 24 HORAS</a:t>
            </a:r>
          </a:p>
          <a:p>
            <a:pPr>
              <a:buClrTx/>
            </a:pPr>
            <a:r>
              <a:rPr lang="pt-BR" altLang="pt-BR" sz="3200" b="1" dirty="0">
                <a:ea typeface="Microsoft YaHei" panose="020B0503020204020204" pitchFamily="34" charset="-122"/>
              </a:rPr>
              <a:t>					OU FRAÇÃO TRABALHADA</a:t>
            </a:r>
          </a:p>
          <a:p>
            <a:pPr>
              <a:buClrTx/>
            </a:pPr>
            <a:endParaRPr lang="pt-BR" altLang="pt-BR" sz="3200" b="1" dirty="0">
              <a:ea typeface="Microsoft YaHei" panose="020B0503020204020204" pitchFamily="34" charset="-122"/>
            </a:endParaRPr>
          </a:p>
          <a:p>
            <a:pPr>
              <a:buClrTx/>
            </a:pPr>
            <a:r>
              <a:rPr lang="pt-BR" altLang="pt-BR" sz="3200" b="1" dirty="0">
                <a:ea typeface="Microsoft YaHei" panose="020B0503020204020204" pitchFamily="34" charset="-122"/>
              </a:rPr>
              <a:t>			</a:t>
            </a:r>
            <a:r>
              <a:rPr lang="pt-BR" altLang="pt-BR" sz="3200" dirty="0">
                <a:latin typeface="Wingdings" panose="05000000000000000000" pitchFamily="2" charset="2"/>
                <a:ea typeface="Microsoft YaHei" panose="020B0503020204020204" pitchFamily="34" charset="-122"/>
              </a:rPr>
              <a:t> </a:t>
            </a:r>
            <a:r>
              <a:rPr lang="pt-BR" altLang="pt-BR" sz="3200" b="1" dirty="0">
                <a:ea typeface="Microsoft YaHei" panose="020B0503020204020204" pitchFamily="34" charset="-122"/>
              </a:rPr>
              <a:t>SOMA-SE 11 HORAS DO </a:t>
            </a:r>
          </a:p>
          <a:p>
            <a:pPr>
              <a:buClrTx/>
            </a:pPr>
            <a:r>
              <a:rPr lang="pt-BR" altLang="pt-BR" sz="3200" b="1" dirty="0">
                <a:ea typeface="Microsoft YaHei" panose="020B0503020204020204" pitchFamily="34" charset="-122"/>
              </a:rPr>
              <a:t>					REPOUSO DIÁRIO</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46</a:t>
            </a:fld>
            <a:endParaRPr lang="pt-BR" altLang="pt-BR" sz="1100">
              <a:latin typeface="Calibri" panose="020F0502020204030204" pitchFamily="34" charset="0"/>
            </a:endParaRPr>
          </a:p>
        </p:txBody>
      </p:sp>
    </p:spTree>
    <p:extLst>
      <p:ext uri="{BB962C8B-B14F-4D97-AF65-F5344CB8AC3E}">
        <p14:creationId xmlns:p14="http://schemas.microsoft.com/office/powerpoint/2010/main" val="38529505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ea typeface="Microsoft YaHei" panose="020B0503020204020204" pitchFamily="34" charset="-122"/>
              </a:rPr>
              <a:t>CLT,</a:t>
            </a:r>
            <a:r>
              <a:rPr lang="pt-BR" sz="3200" dirty="0"/>
              <a:t> Art. 235-D</a:t>
            </a:r>
            <a:endParaRPr lang="pt-BR" altLang="pt-BR" sz="3200" b="1" dirty="0">
              <a:ea typeface="Microsoft YaHei" panose="020B0503020204020204" pitchFamily="34" charset="-122"/>
            </a:endParaRPr>
          </a:p>
          <a:p>
            <a:pPr>
              <a:buClrTx/>
              <a:buFontTx/>
              <a:buNone/>
            </a:pPr>
            <a:endParaRPr lang="pt-BR" altLang="pt-BR" sz="3200" b="1" dirty="0">
              <a:ea typeface="Microsoft YaHei" panose="020B0503020204020204" pitchFamily="34" charset="-122"/>
            </a:endParaRPr>
          </a:p>
          <a:p>
            <a:pPr>
              <a:buClrTx/>
            </a:pPr>
            <a:r>
              <a:rPr lang="pt-BR" sz="2800" dirty="0"/>
              <a:t>Art. 235-D.  Nas viagens de longa distância com duração superior a 7 (sete) dias, o repouso semanal será de 24 (vinte e quatro) horas por semana ou fração trabalhada, sem prejuízo do intervalo de repouso diário de 11 (onze) horas, totalizando 35 (trinta e cinco) horas, usufruído no retorno do motorista à base (matriz ou filial) ou ao seu domicílio, salvo se a empresa oferecer condições adequadas para o efetivo gozo do referido repouso. </a:t>
            </a:r>
            <a:endParaRPr lang="pt-BR" altLang="pt-BR" sz="28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47</a:t>
            </a:fld>
            <a:endParaRPr lang="pt-BR" altLang="pt-BR" sz="1100">
              <a:latin typeface="Calibri" panose="020F0502020204030204" pitchFamily="34" charset="0"/>
            </a:endParaRPr>
          </a:p>
        </p:txBody>
      </p:sp>
    </p:spTree>
    <p:extLst>
      <p:ext uri="{BB962C8B-B14F-4D97-AF65-F5344CB8AC3E}">
        <p14:creationId xmlns:p14="http://schemas.microsoft.com/office/powerpoint/2010/main" val="7634933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REGRAS PARA “VIAGENS LONGAS”</a:t>
            </a:r>
          </a:p>
          <a:p>
            <a:pPr>
              <a:buClrTx/>
            </a:pPr>
            <a:endParaRPr lang="pt-BR" dirty="0"/>
          </a:p>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PERMITIDO FRACIONAMENTO DE REPOUSO SEMANAL EM 2 PERÍODOS.</a:t>
            </a:r>
          </a:p>
          <a:p>
            <a:pPr>
              <a:buClrTx/>
            </a:pPr>
            <a:endParaRPr lang="pt-BR" altLang="pt-BR" sz="3200" b="1" dirty="0">
              <a:ea typeface="Microsoft YaHei" panose="020B0503020204020204" pitchFamily="34" charset="-122"/>
            </a:endParaRPr>
          </a:p>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UM DELES DEVE TER MÍNIMO DE 30 HORAS ININTERRUPTAS CUMPRINDO REQUISITOS LEGAIS</a:t>
            </a:r>
          </a:p>
          <a:p>
            <a:pPr>
              <a:buClrTx/>
            </a:pPr>
            <a:endParaRPr lang="pt-BR" sz="3200" dirty="0"/>
          </a:p>
          <a:p>
            <a:pPr>
              <a:buClrTx/>
            </a:pPr>
            <a:r>
              <a:rPr lang="pt-BR" altLang="pt-BR" sz="3200" dirty="0">
                <a:ea typeface="Microsoft YaHei" panose="020B0503020204020204" pitchFamily="34" charset="-122"/>
              </a:rPr>
              <a:t>CLT,</a:t>
            </a:r>
            <a:r>
              <a:rPr lang="pt-BR" sz="3200" dirty="0"/>
              <a:t> Art. 235-D § 1</a:t>
            </a:r>
            <a:r>
              <a:rPr lang="pt-BR" sz="3200" u="sng" baseline="30000" dirty="0"/>
              <a:t>o</a:t>
            </a:r>
            <a:r>
              <a:rPr lang="pt-BR" sz="3200" dirty="0"/>
              <a:t> e § 2</a:t>
            </a:r>
            <a:r>
              <a:rPr lang="pt-BR" sz="3200" u="sng" baseline="30000" dirty="0"/>
              <a:t>o</a:t>
            </a:r>
            <a:r>
              <a:rPr lang="pt-BR" sz="3200" dirty="0"/>
              <a:t> </a:t>
            </a: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48</a:t>
            </a:fld>
            <a:endParaRPr lang="pt-BR" altLang="pt-BR" sz="1100">
              <a:latin typeface="Calibri" panose="020F0502020204030204" pitchFamily="34" charset="0"/>
            </a:endParaRPr>
          </a:p>
        </p:txBody>
      </p:sp>
    </p:spTree>
    <p:extLst>
      <p:ext uri="{BB962C8B-B14F-4D97-AF65-F5344CB8AC3E}">
        <p14:creationId xmlns:p14="http://schemas.microsoft.com/office/powerpoint/2010/main" val="34138332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ea typeface="Microsoft YaHei" panose="020B0503020204020204" pitchFamily="34" charset="-122"/>
              </a:rPr>
              <a:t>CLT,</a:t>
            </a:r>
            <a:r>
              <a:rPr lang="pt-BR" sz="3200" dirty="0"/>
              <a:t> Art. 235-D § 1</a:t>
            </a:r>
            <a:r>
              <a:rPr lang="pt-BR" sz="3200" u="sng" baseline="30000" dirty="0"/>
              <a:t>o</a:t>
            </a:r>
            <a:r>
              <a:rPr lang="pt-BR" sz="3200" dirty="0"/>
              <a:t> e § 2</a:t>
            </a:r>
            <a:r>
              <a:rPr lang="pt-BR" sz="3200" u="sng" baseline="30000" dirty="0"/>
              <a:t>o</a:t>
            </a:r>
            <a:r>
              <a:rPr lang="pt-BR" sz="3200" dirty="0"/>
              <a:t> </a:t>
            </a:r>
            <a:endParaRPr lang="pt-BR" altLang="pt-BR" sz="3200" b="1" dirty="0">
              <a:ea typeface="Microsoft YaHei" panose="020B0503020204020204" pitchFamily="34" charset="-122"/>
            </a:endParaRPr>
          </a:p>
          <a:p>
            <a:pPr>
              <a:buClrTx/>
            </a:pPr>
            <a:endParaRPr lang="pt-BR" dirty="0"/>
          </a:p>
          <a:p>
            <a:pPr>
              <a:buClrTx/>
            </a:pPr>
            <a:r>
              <a:rPr lang="pt-BR" sz="2400" dirty="0"/>
              <a:t>Art. 235-D.</a:t>
            </a:r>
          </a:p>
          <a:p>
            <a:r>
              <a:rPr lang="pt-BR" sz="2400" dirty="0"/>
              <a:t>§ 1</a:t>
            </a:r>
            <a:r>
              <a:rPr lang="pt-BR" sz="2400" u="sng" baseline="30000" dirty="0"/>
              <a:t>o</a:t>
            </a:r>
            <a:r>
              <a:rPr lang="pt-BR" sz="2400" dirty="0"/>
              <a:t>  É permitido o fracionamento do repouso semanal em 2 (dois) períodos, sendo um destes de, no mínimo, 30 (trinta) horas ininterruptas, a serem cumpridos na mesma semana e em continuidade a um período de repouso diário, que deverão ser usufruídos no retorno da viagem. </a:t>
            </a:r>
          </a:p>
          <a:p>
            <a:endParaRPr lang="pt-BR" sz="2400" dirty="0"/>
          </a:p>
          <a:p>
            <a:r>
              <a:rPr lang="pt-BR" sz="2400" dirty="0"/>
              <a:t>§ 2</a:t>
            </a:r>
            <a:r>
              <a:rPr lang="pt-BR" sz="2400" u="sng" baseline="30000" dirty="0"/>
              <a:t>o</a:t>
            </a:r>
            <a:r>
              <a:rPr lang="pt-BR" sz="2400" dirty="0"/>
              <a:t>  A cumulatividade de descansos semanais em viagens de longa distância de que trata o caput</a:t>
            </a:r>
            <a:r>
              <a:rPr lang="pt-BR" sz="2400" i="1" dirty="0"/>
              <a:t> </a:t>
            </a:r>
            <a:r>
              <a:rPr lang="pt-BR" sz="2400" dirty="0"/>
              <a:t>fica limitada ao número de 3 (três) descansos consecutivos.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49</a:t>
            </a:fld>
            <a:endParaRPr lang="pt-BR" altLang="pt-BR" sz="1100">
              <a:latin typeface="Calibri" panose="020F0502020204030204" pitchFamily="34" charset="0"/>
            </a:endParaRPr>
          </a:p>
        </p:txBody>
      </p:sp>
    </p:spTree>
    <p:extLst>
      <p:ext uri="{BB962C8B-B14F-4D97-AF65-F5344CB8AC3E}">
        <p14:creationId xmlns:p14="http://schemas.microsoft.com/office/powerpoint/2010/main" val="256059338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endParaRPr lang="pt-BR" altLang="pt-BR" sz="3200" dirty="0">
              <a:ea typeface="Microsoft YaHei" panose="020B0503020204020204" pitchFamily="34" charset="-122"/>
            </a:endParaRPr>
          </a:p>
        </p:txBody>
      </p:sp>
      <p:sp>
        <p:nvSpPr>
          <p:cNvPr id="6146"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744A830F-B483-4F3E-9A65-0DE0ABE8C7EA}" type="slidenum">
              <a:rPr lang="pt-BR" altLang="pt-BR" sz="1100">
                <a:latin typeface="Calibri" panose="020F0502020204030204" pitchFamily="34" charset="0"/>
              </a:rPr>
              <a:pPr algn="r">
                <a:lnSpc>
                  <a:spcPct val="80000"/>
                </a:lnSpc>
                <a:buClrTx/>
                <a:buFontTx/>
                <a:buNone/>
              </a:pPr>
              <a:t>5</a:t>
            </a:fld>
            <a:endParaRPr lang="pt-BR" altLang="pt-BR" sz="1100">
              <a:latin typeface="Calibri" panose="020F0502020204030204" pitchFamily="34" charset="0"/>
            </a:endParaRPr>
          </a:p>
        </p:txBody>
      </p:sp>
      <p:pic>
        <p:nvPicPr>
          <p:cNvPr id="3" name="Image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882" y="285750"/>
            <a:ext cx="8596354" cy="5375498"/>
          </a:xfrm>
          <a:prstGeom prst="rect">
            <a:avLst/>
          </a:prstGeom>
        </p:spPr>
      </p:pic>
    </p:spTree>
    <p:extLst>
      <p:ext uri="{BB962C8B-B14F-4D97-AF65-F5344CB8AC3E}">
        <p14:creationId xmlns:p14="http://schemas.microsoft.com/office/powerpoint/2010/main" val="17228355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REGRAS PARA “VIAGENS LONGAS”</a:t>
            </a:r>
          </a:p>
          <a:p>
            <a:pPr>
              <a:buClrTx/>
            </a:pPr>
            <a:endParaRPr lang="pt-BR" dirty="0"/>
          </a:p>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PERÍODO EM QUE MOTORISTA E AJUDATEM FICAREM ESPONANEAMENTE DENTRO DO CARRO NO INTERVALO </a:t>
            </a:r>
          </a:p>
          <a:p>
            <a:pPr>
              <a:buClrTx/>
            </a:pPr>
            <a:r>
              <a:rPr lang="pt-BR" altLang="pt-BR" sz="3200" dirty="0">
                <a:latin typeface="Wingdings" panose="05000000000000000000" pitchFamily="2" charset="2"/>
                <a:ea typeface="Microsoft YaHei" panose="020B0503020204020204" pitchFamily="34" charset="-122"/>
              </a:rPr>
              <a:t>		</a:t>
            </a:r>
            <a:r>
              <a:rPr lang="pt-BR" altLang="pt-BR" sz="3200" dirty="0">
                <a:solidFill>
                  <a:srgbClr val="FF0000"/>
                </a:solidFill>
                <a:latin typeface="Wingdings" panose="05000000000000000000" pitchFamily="2" charset="2"/>
                <a:ea typeface="Microsoft YaHei" panose="020B0503020204020204" pitchFamily="34" charset="-122"/>
              </a:rPr>
              <a:t></a:t>
            </a:r>
            <a:r>
              <a:rPr lang="pt-BR" altLang="pt-BR" sz="3200" b="1" dirty="0">
                <a:solidFill>
                  <a:srgbClr val="FF0000"/>
                </a:solidFill>
                <a:ea typeface="Microsoft YaHei" panose="020B0503020204020204" pitchFamily="34" charset="-122"/>
              </a:rPr>
              <a:t>NÃO É JORNADA DE TRABALHO</a:t>
            </a:r>
          </a:p>
          <a:p>
            <a:pPr marL="457200" indent="-457200">
              <a:buClrTx/>
              <a:buFont typeface="Wingdings" panose="05000000000000000000" pitchFamily="2" charset="2"/>
              <a:buChar char=" "/>
            </a:pPr>
            <a:endParaRPr lang="pt-BR" sz="3200" dirty="0"/>
          </a:p>
          <a:p>
            <a:pPr>
              <a:buClrTx/>
            </a:pPr>
            <a:r>
              <a:rPr lang="pt-BR" altLang="pt-BR" sz="3200" dirty="0">
                <a:ea typeface="Microsoft YaHei" panose="020B0503020204020204" pitchFamily="34" charset="-122"/>
              </a:rPr>
              <a:t>CLT,</a:t>
            </a:r>
            <a:r>
              <a:rPr lang="pt-BR" sz="3200" dirty="0"/>
              <a:t> Art. 235-D § 4</a:t>
            </a:r>
            <a:r>
              <a:rPr lang="pt-BR" sz="3200" u="sng" baseline="30000" dirty="0"/>
              <a:t>o</a:t>
            </a:r>
            <a:r>
              <a:rPr lang="pt-BR" sz="3200" dirty="0"/>
              <a:t> </a:t>
            </a: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50</a:t>
            </a:fld>
            <a:endParaRPr lang="pt-BR" altLang="pt-BR" sz="1100">
              <a:latin typeface="Calibri" panose="020F0502020204030204" pitchFamily="34" charset="0"/>
            </a:endParaRPr>
          </a:p>
        </p:txBody>
      </p:sp>
    </p:spTree>
    <p:extLst>
      <p:ext uri="{BB962C8B-B14F-4D97-AF65-F5344CB8AC3E}">
        <p14:creationId xmlns:p14="http://schemas.microsoft.com/office/powerpoint/2010/main" val="2072444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ea typeface="Microsoft YaHei" panose="020B0503020204020204" pitchFamily="34" charset="-122"/>
              </a:rPr>
              <a:t>CLT,</a:t>
            </a:r>
            <a:r>
              <a:rPr lang="pt-BR" sz="3200" dirty="0"/>
              <a:t> Art. 235-D § 4</a:t>
            </a:r>
            <a:r>
              <a:rPr lang="pt-BR" sz="3200" u="sng" baseline="30000" dirty="0"/>
              <a:t>º</a:t>
            </a:r>
          </a:p>
          <a:p>
            <a:pPr>
              <a:buClrTx/>
            </a:pPr>
            <a:endParaRPr lang="pt-BR" dirty="0"/>
          </a:p>
          <a:p>
            <a:r>
              <a:rPr lang="pt-BR" sz="3600" dirty="0"/>
              <a:t>§ 4</a:t>
            </a:r>
            <a:r>
              <a:rPr lang="pt-BR" sz="3600" u="sng" baseline="30000" dirty="0"/>
              <a:t>o</a:t>
            </a:r>
            <a:r>
              <a:rPr lang="pt-BR" sz="3600" dirty="0"/>
              <a:t>  Não será considerado como jornada de trabalho, nem ensejará o pagamento de qualquer remuneração, o período em que o motorista empregado ou o ajudante ficarem </a:t>
            </a:r>
            <a:r>
              <a:rPr lang="pt-BR" sz="3600" b="1" u="sng" dirty="0"/>
              <a:t>espontaneamente</a:t>
            </a:r>
            <a:r>
              <a:rPr lang="pt-BR" sz="3600" dirty="0"/>
              <a:t> no veículo usufruindo dos intervalos de repouso.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51</a:t>
            </a:fld>
            <a:endParaRPr lang="pt-BR" altLang="pt-BR" sz="1100">
              <a:latin typeface="Calibri" panose="020F0502020204030204" pitchFamily="34" charset="0"/>
            </a:endParaRPr>
          </a:p>
        </p:txBody>
      </p:sp>
    </p:spTree>
    <p:extLst>
      <p:ext uri="{BB962C8B-B14F-4D97-AF65-F5344CB8AC3E}">
        <p14:creationId xmlns:p14="http://schemas.microsoft.com/office/powerpoint/2010/main" val="30028382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REGRAS PARA “VIAGENS LONGAS”</a:t>
            </a:r>
          </a:p>
          <a:p>
            <a:pPr>
              <a:buClrTx/>
            </a:pPr>
            <a:endParaRPr lang="pt-BR" dirty="0"/>
          </a:p>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MOTORISTAS TRABALHANDO EM </a:t>
            </a:r>
          </a:p>
          <a:p>
            <a:pPr>
              <a:buClrTx/>
            </a:pPr>
            <a:r>
              <a:rPr lang="pt-BR" altLang="pt-BR" sz="3200" b="1" dirty="0">
                <a:ea typeface="Microsoft YaHei" panose="020B0503020204020204" pitchFamily="34" charset="-122"/>
              </a:rPr>
              <a:t>		DUPLA</a:t>
            </a:r>
          </a:p>
          <a:p>
            <a:r>
              <a:rPr lang="pt-BR" altLang="pt-BR" sz="3200" dirty="0">
                <a:solidFill>
                  <a:srgbClr val="FF0000"/>
                </a:solidFill>
                <a:latin typeface="Wingdings" panose="05000000000000000000" pitchFamily="2" charset="2"/>
                <a:ea typeface="Microsoft YaHei" panose="020B0503020204020204" pitchFamily="34" charset="-122"/>
              </a:rPr>
              <a:t>		</a:t>
            </a:r>
            <a:r>
              <a:rPr lang="pt-BR" sz="3200" dirty="0">
                <a:solidFill>
                  <a:srgbClr val="FF0000"/>
                </a:solidFill>
              </a:rPr>
              <a:t>repouso poderá ser feito com o veículo 	</a:t>
            </a:r>
          </a:p>
          <a:p>
            <a:pPr lvl="1" indent="0"/>
            <a:r>
              <a:rPr lang="pt-BR" sz="3200" dirty="0">
                <a:solidFill>
                  <a:srgbClr val="FF0000"/>
                </a:solidFill>
              </a:rPr>
              <a:t>em movimento</a:t>
            </a:r>
          </a:p>
          <a:p>
            <a:r>
              <a:rPr lang="pt-BR" sz="3200" dirty="0">
                <a:solidFill>
                  <a:srgbClr val="FF0000"/>
                </a:solidFill>
              </a:rPr>
              <a:t>		</a:t>
            </a:r>
            <a:r>
              <a:rPr lang="pt-BR" altLang="pt-BR" sz="3200" dirty="0">
                <a:solidFill>
                  <a:srgbClr val="FF0000"/>
                </a:solidFill>
                <a:latin typeface="Wingdings" panose="05000000000000000000" pitchFamily="2" charset="2"/>
                <a:ea typeface="Microsoft YaHei" panose="020B0503020204020204" pitchFamily="34" charset="-122"/>
              </a:rPr>
              <a:t></a:t>
            </a:r>
            <a:r>
              <a:rPr lang="pt-BR" sz="3200" dirty="0">
                <a:solidFill>
                  <a:srgbClr val="FF0000"/>
                </a:solidFill>
              </a:rPr>
              <a:t>assegurado o repouso mínimo de 6 (seis) horas consecutivas fora do veículo em alojamento externo ou, se na cabine leito, com o veículo estacionado, a cada 72 (setenta e duas) horas. </a:t>
            </a:r>
          </a:p>
          <a:p>
            <a:pPr marL="457200" indent="-457200">
              <a:buClrTx/>
              <a:buFont typeface="Wingdings" panose="05000000000000000000" pitchFamily="2" charset="2"/>
              <a:buChar char=" "/>
            </a:pPr>
            <a:endParaRPr lang="pt-BR" sz="3200" dirty="0"/>
          </a:p>
          <a:p>
            <a:pPr>
              <a:buClrTx/>
            </a:pPr>
            <a:r>
              <a:rPr lang="pt-BR" altLang="pt-BR" sz="3200" dirty="0">
                <a:ea typeface="Microsoft YaHei" panose="020B0503020204020204" pitchFamily="34" charset="-122"/>
              </a:rPr>
              <a:t>                 CLT,</a:t>
            </a:r>
            <a:r>
              <a:rPr lang="pt-BR" sz="3200" dirty="0"/>
              <a:t> Art. 235-D § 5</a:t>
            </a:r>
            <a:r>
              <a:rPr lang="pt-BR" sz="3200" u="sng" baseline="30000" dirty="0"/>
              <a:t>o</a:t>
            </a:r>
            <a:r>
              <a:rPr lang="pt-BR" sz="3200" dirty="0"/>
              <a:t>  </a:t>
            </a:r>
            <a:endParaRPr lang="pt-BR" altLang="pt-BR" sz="3200"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52</a:t>
            </a:fld>
            <a:endParaRPr lang="pt-BR" altLang="pt-BR" sz="1100">
              <a:latin typeface="Calibri" panose="020F0502020204030204" pitchFamily="34" charset="0"/>
            </a:endParaRPr>
          </a:p>
        </p:txBody>
      </p:sp>
    </p:spTree>
    <p:extLst>
      <p:ext uri="{BB962C8B-B14F-4D97-AF65-F5344CB8AC3E}">
        <p14:creationId xmlns:p14="http://schemas.microsoft.com/office/powerpoint/2010/main" val="34437922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ea typeface="Microsoft YaHei" panose="020B0503020204020204" pitchFamily="34" charset="-122"/>
              </a:rPr>
              <a:t>CLT,</a:t>
            </a:r>
            <a:r>
              <a:rPr lang="pt-BR" sz="3200" dirty="0"/>
              <a:t> Art. 235-D § 5</a:t>
            </a:r>
            <a:r>
              <a:rPr lang="pt-BR" sz="3200" u="sng" baseline="30000" dirty="0"/>
              <a:t>o</a:t>
            </a:r>
            <a:r>
              <a:rPr lang="pt-BR" sz="3200" dirty="0"/>
              <a:t> </a:t>
            </a:r>
            <a:endParaRPr lang="pt-BR" altLang="pt-BR" sz="3200" b="1" dirty="0">
              <a:ea typeface="Microsoft YaHei" panose="020B0503020204020204" pitchFamily="34" charset="-122"/>
            </a:endParaRPr>
          </a:p>
          <a:p>
            <a:pPr>
              <a:buClrTx/>
            </a:pPr>
            <a:endParaRPr lang="pt-BR" dirty="0"/>
          </a:p>
          <a:p>
            <a:r>
              <a:rPr lang="pt-BR" sz="3200" dirty="0"/>
              <a:t>§ 5</a:t>
            </a:r>
            <a:r>
              <a:rPr lang="pt-BR" sz="3200" u="sng" baseline="30000" dirty="0"/>
              <a:t>o</a:t>
            </a:r>
            <a:r>
              <a:rPr lang="pt-BR" sz="3200" dirty="0"/>
              <a:t>  Nos casos em que o empregador adotar 2 (dois) motoristas trabalhando no mesmo veículo, o tempo de repouso poderá ser feito com o veículo em movimento, </a:t>
            </a:r>
            <a:r>
              <a:rPr lang="pt-BR" sz="3200" u="sng" dirty="0"/>
              <a:t>assegurado o repouso mínimo de 6 (seis) horas consecutivas fora do veículo em alojamento externo</a:t>
            </a:r>
            <a:r>
              <a:rPr lang="pt-BR" sz="3200" dirty="0"/>
              <a:t> ou, se na cabine leito, com o veículo estacionado, a cada 72 (setenta e duas) horas. </a:t>
            </a:r>
          </a:p>
          <a:p>
            <a:endParaRPr lang="pt-BR" sz="3200" dirty="0"/>
          </a:p>
          <a:p>
            <a:pPr>
              <a:buClrTx/>
            </a:pPr>
            <a:r>
              <a:rPr lang="pt-BR" dirty="0"/>
              <a:t> </a:t>
            </a:r>
            <a:endParaRPr lang="pt-BR" altLang="pt-BR" b="1" dirty="0">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53</a:t>
            </a:fld>
            <a:endParaRPr lang="pt-BR" altLang="pt-BR" sz="1100">
              <a:latin typeface="Calibri" panose="020F0502020204030204" pitchFamily="34" charset="0"/>
            </a:endParaRPr>
          </a:p>
        </p:txBody>
      </p:sp>
    </p:spTree>
    <p:extLst>
      <p:ext uri="{BB962C8B-B14F-4D97-AF65-F5344CB8AC3E}">
        <p14:creationId xmlns:p14="http://schemas.microsoft.com/office/powerpoint/2010/main" val="796764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endParaRPr lang="pt-BR" altLang="pt-BR" sz="3200" b="1" dirty="0">
              <a:ea typeface="Microsoft YaHei" panose="020B0503020204020204" pitchFamily="34" charset="-122"/>
            </a:endParaRPr>
          </a:p>
          <a:p>
            <a:pPr>
              <a:buClrTx/>
            </a:pPr>
            <a:endParaRPr lang="pt-BR" altLang="pt-BR" sz="3200" b="1" dirty="0">
              <a:ea typeface="Microsoft YaHei" panose="020B0503020204020204" pitchFamily="34" charset="-122"/>
            </a:endParaRPr>
          </a:p>
          <a:p>
            <a:pPr>
              <a:buClrTx/>
            </a:pPr>
            <a:endParaRPr lang="pt-BR" altLang="pt-BR" sz="3200" b="1" dirty="0">
              <a:ea typeface="Microsoft YaHei" panose="020B0503020204020204" pitchFamily="34" charset="-122"/>
            </a:endParaRPr>
          </a:p>
          <a:p>
            <a:pPr>
              <a:buClrTx/>
            </a:pPr>
            <a:endParaRPr lang="pt-BR" altLang="pt-BR" sz="3200" b="1" dirty="0">
              <a:ea typeface="Microsoft YaHei" panose="020B0503020204020204" pitchFamily="34" charset="-122"/>
            </a:endParaRPr>
          </a:p>
          <a:p>
            <a:pPr>
              <a:buClrTx/>
            </a:pPr>
            <a:r>
              <a:rPr lang="pt-BR" altLang="pt-BR" sz="3200" b="1" dirty="0">
                <a:ea typeface="Microsoft YaHei" panose="020B0503020204020204" pitchFamily="34" charset="-122"/>
              </a:rPr>
              <a:t>MOTORISTA DE PASSAGEIROS</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54</a:t>
            </a:fld>
            <a:endParaRPr lang="pt-BR" altLang="pt-BR" sz="1100">
              <a:latin typeface="Calibri" panose="020F0502020204030204" pitchFamily="34" charset="0"/>
            </a:endParaRPr>
          </a:p>
        </p:txBody>
      </p:sp>
    </p:spTree>
    <p:extLst>
      <p:ext uri="{BB962C8B-B14F-4D97-AF65-F5344CB8AC3E}">
        <p14:creationId xmlns:p14="http://schemas.microsoft.com/office/powerpoint/2010/main" val="32768712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MOTORISTA DE PASSAGEIROS</a:t>
            </a:r>
          </a:p>
          <a:p>
            <a:pPr>
              <a:buClrTx/>
            </a:pPr>
            <a:r>
              <a:rPr lang="pt-BR" altLang="pt-BR" sz="3200" b="1" dirty="0">
                <a:ea typeface="Microsoft YaHei" panose="020B0503020204020204" pitchFamily="34" charset="-122"/>
              </a:rPr>
              <a:t>		REGRAS PRÓPRIAS</a:t>
            </a:r>
          </a:p>
          <a:p>
            <a:endParaRPr lang="pt-BR" sz="3200" dirty="0"/>
          </a:p>
          <a:p>
            <a:r>
              <a:rPr lang="pt-BR" sz="3600" dirty="0"/>
              <a:t>CLT, Art. 235-E.  Para o transporte de </a:t>
            </a:r>
            <a:r>
              <a:rPr lang="pt-BR" sz="3600" b="1" u="sng" dirty="0"/>
              <a:t>passageiros</a:t>
            </a:r>
            <a:r>
              <a:rPr lang="pt-BR" sz="3600" dirty="0"/>
              <a:t>, serão observados os seguintes dispositivos: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55</a:t>
            </a:fld>
            <a:endParaRPr lang="pt-BR" altLang="pt-BR" sz="1100">
              <a:latin typeface="Calibri" panose="020F0502020204030204" pitchFamily="34" charset="0"/>
            </a:endParaRPr>
          </a:p>
        </p:txBody>
      </p:sp>
    </p:spTree>
    <p:extLst>
      <p:ext uri="{BB962C8B-B14F-4D97-AF65-F5344CB8AC3E}">
        <p14:creationId xmlns:p14="http://schemas.microsoft.com/office/powerpoint/2010/main" val="295420353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FACULTADO O FRACIONAMENTO DO INTERVALO DE CONDUÇÃO EM PERÍODOS MÍNIMOS DE 5 MINUTOS.</a:t>
            </a:r>
          </a:p>
          <a:p>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GARANTIDO INTERVALO DE 1 HORA PARA REFEIÇÃO</a:t>
            </a:r>
          </a:p>
          <a:p>
            <a:r>
              <a:rPr lang="pt-BR" altLang="pt-BR" sz="3200" dirty="0">
                <a:latin typeface="Wingdings" panose="05000000000000000000" pitchFamily="2" charset="2"/>
                <a:ea typeface="Microsoft YaHei" panose="020B0503020204020204" pitchFamily="34" charset="-122"/>
              </a:rPr>
              <a:t>  </a:t>
            </a:r>
            <a:r>
              <a:rPr lang="pt-BR" altLang="pt-BR" sz="3200" dirty="0">
                <a:solidFill>
                  <a:srgbClr val="FF0000"/>
                </a:solidFill>
                <a:latin typeface="Wingdings" panose="05000000000000000000" pitchFamily="2" charset="2"/>
                <a:ea typeface="Microsoft YaHei" panose="020B0503020204020204" pitchFamily="34" charset="-122"/>
              </a:rPr>
              <a:t></a:t>
            </a:r>
            <a:r>
              <a:rPr lang="pt-BR" altLang="pt-BR" sz="3200" b="1" dirty="0">
                <a:solidFill>
                  <a:srgbClr val="FF0000"/>
                </a:solidFill>
                <a:ea typeface="Microsoft YaHei" panose="020B0503020204020204" pitchFamily="34" charset="-122"/>
              </a:rPr>
              <a:t>ATENÇÃO: REGRAS MINUCIOSAS</a:t>
            </a:r>
          </a:p>
          <a:p>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endParaRPr lang="pt-BR" sz="3200" dirty="0"/>
          </a:p>
          <a:p>
            <a:r>
              <a:rPr lang="pt-BR" sz="3200" dirty="0"/>
              <a:t>Art. 235-E. I, II e III</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56</a:t>
            </a:fld>
            <a:endParaRPr lang="pt-BR" altLang="pt-BR" sz="1100">
              <a:latin typeface="Calibri" panose="020F0502020204030204" pitchFamily="34" charset="0"/>
            </a:endParaRPr>
          </a:p>
        </p:txBody>
      </p:sp>
    </p:spTree>
    <p:extLst>
      <p:ext uri="{BB962C8B-B14F-4D97-AF65-F5344CB8AC3E}">
        <p14:creationId xmlns:p14="http://schemas.microsoft.com/office/powerpoint/2010/main" val="329747925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r>
              <a:rPr lang="pt-BR" sz="3200" dirty="0"/>
              <a:t>CLT, Art. 235-E. I e II</a:t>
            </a:r>
          </a:p>
          <a:p>
            <a:r>
              <a:rPr lang="pt-BR" sz="3200" dirty="0"/>
              <a:t> </a:t>
            </a:r>
            <a:endParaRPr lang="pt-BR" sz="3200" dirty="0">
              <a:hlinkClick r:id="rId3"/>
            </a:endParaRPr>
          </a:p>
          <a:p>
            <a:r>
              <a:rPr lang="pt-BR" sz="2400" dirty="0"/>
              <a:t>I -</a:t>
            </a:r>
            <a:r>
              <a:rPr lang="pt-BR" sz="2400" dirty="0">
                <a:hlinkClick r:id="rId3"/>
              </a:rPr>
              <a:t> </a:t>
            </a:r>
            <a:r>
              <a:rPr lang="pt-BR" sz="2400" dirty="0"/>
              <a:t>é facultado o fracionamento do intervalo de condução do veículo previsto na Lei n</a:t>
            </a:r>
            <a:r>
              <a:rPr lang="pt-BR" sz="2400" u="sng" baseline="30000" dirty="0"/>
              <a:t>o</a:t>
            </a:r>
            <a:r>
              <a:rPr lang="pt-BR" sz="2400" dirty="0"/>
              <a:t>9.503, de 23 de setembro de 1997 - Código de Trânsito Brasileiro, em períodos de no mínimo 5 (cinco) minutos; </a:t>
            </a:r>
          </a:p>
          <a:p>
            <a:endParaRPr lang="pt-BR" sz="2400" dirty="0"/>
          </a:p>
          <a:p>
            <a:r>
              <a:rPr lang="pt-BR" sz="2400" dirty="0"/>
              <a:t>II - será assegurado ao motorista intervalo mínimo de 1 (uma) hora para refeição, podendo ser fracionado em 2 (dois) períodos e coincidir com o tempo de parada obrigatória na condução do veículo estabelecido pela Lei n</a:t>
            </a:r>
            <a:r>
              <a:rPr lang="pt-BR" sz="2400" u="sng" baseline="30000" dirty="0"/>
              <a:t>o</a:t>
            </a:r>
            <a:r>
              <a:rPr lang="pt-BR" sz="2400" dirty="0"/>
              <a:t> 9.503, de 23 de setembro de 1997 - Código de Trânsito Brasileiro, exceto quando se tratar do motorista profissional enquadrado no § 5</a:t>
            </a:r>
            <a:r>
              <a:rPr lang="pt-BR" sz="2400" u="sng" baseline="30000" dirty="0"/>
              <a:t>o</a:t>
            </a:r>
            <a:r>
              <a:rPr lang="pt-BR" sz="2400" dirty="0"/>
              <a:t> do art. 71 desta Consolidação;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57</a:t>
            </a:fld>
            <a:endParaRPr lang="pt-BR" altLang="pt-BR" sz="1100">
              <a:latin typeface="Calibri" panose="020F0502020204030204" pitchFamily="34" charset="0"/>
            </a:endParaRPr>
          </a:p>
        </p:txBody>
      </p:sp>
    </p:spTree>
    <p:extLst>
      <p:ext uri="{BB962C8B-B14F-4D97-AF65-F5344CB8AC3E}">
        <p14:creationId xmlns:p14="http://schemas.microsoft.com/office/powerpoint/2010/main" val="35861282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r>
              <a:rPr lang="pt-BR" sz="3200" dirty="0"/>
              <a:t>CLT, Art. 235-E. </a:t>
            </a:r>
            <a:r>
              <a:rPr lang="pt-BR" sz="3200" dirty="0" err="1"/>
              <a:t>III</a:t>
            </a:r>
            <a:endParaRPr lang="pt-BR" sz="3200" dirty="0"/>
          </a:p>
          <a:p>
            <a:r>
              <a:rPr lang="pt-BR" sz="3200" dirty="0"/>
              <a:t> </a:t>
            </a:r>
            <a:endParaRPr lang="pt-BR" sz="3200" dirty="0">
              <a:hlinkClick r:id="rId3"/>
            </a:endParaRPr>
          </a:p>
          <a:p>
            <a:r>
              <a:rPr lang="pt-BR" sz="2800" dirty="0" err="1"/>
              <a:t>III</a:t>
            </a:r>
            <a:r>
              <a:rPr lang="pt-BR" sz="2800" dirty="0"/>
              <a:t> - nos casos em que o empregador adotar 2 (dois) motoristas no curso da mesma viagem, o descanso poderá ser feito com o veículo em movimento, respeitando-se os horários de jornada de trabalho, assegurado, após 72 (setenta e duas) horas, o repouso em alojamento externo ou, se em poltrona correspondente ao serviço de leito, com o veículo estacionado.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58</a:t>
            </a:fld>
            <a:endParaRPr lang="pt-BR" altLang="pt-BR" sz="1100">
              <a:latin typeface="Calibri" panose="020F0502020204030204" pitchFamily="34" charset="0"/>
            </a:endParaRPr>
          </a:p>
        </p:txBody>
      </p:sp>
    </p:spTree>
    <p:extLst>
      <p:ext uri="{BB962C8B-B14F-4D97-AF65-F5344CB8AC3E}">
        <p14:creationId xmlns:p14="http://schemas.microsoft.com/office/powerpoint/2010/main" val="12007382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JORNADA 12X36 AUTORIZADA SE PREVISTA EM INSTRUMENTO COLETIVO.</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sz="3200" dirty="0"/>
              <a:t>CLT, Art. 235-F.</a:t>
            </a:r>
          </a:p>
          <a:p>
            <a:endParaRPr lang="pt-BR" altLang="pt-BR" sz="3200" b="1" u="sng" dirty="0">
              <a:solidFill>
                <a:srgbClr val="FF0000"/>
              </a:solidFill>
              <a:ea typeface="Microsoft YaHei" panose="020B0503020204020204" pitchFamily="34" charset="-122"/>
            </a:endParaRPr>
          </a:p>
          <a:p>
            <a:r>
              <a:rPr lang="pt-BR" sz="2800" dirty="0"/>
              <a:t>Art. 235-F.  </a:t>
            </a:r>
            <a:r>
              <a:rPr lang="pt-BR" sz="2800" b="1" u="sng" dirty="0"/>
              <a:t>Convenção e acordo coletivo</a:t>
            </a:r>
            <a:r>
              <a:rPr lang="pt-BR" sz="2800" dirty="0"/>
              <a:t> poderão prever jornada especial de 12 (doze) horas de trabalho por 36 (trinta e seis) horas de descanso para o trabalho do motorista profissional empregado em regime de compensação.’ (NR) </a:t>
            </a:r>
            <a:endParaRPr lang="pt-BR" altLang="pt-BR" sz="2800"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59</a:t>
            </a:fld>
            <a:endParaRPr lang="pt-BR" altLang="pt-BR" sz="1100">
              <a:latin typeface="Calibri" panose="020F0502020204030204" pitchFamily="34" charset="0"/>
            </a:endParaRPr>
          </a:p>
        </p:txBody>
      </p:sp>
    </p:spTree>
    <p:extLst>
      <p:ext uri="{BB962C8B-B14F-4D97-AF65-F5344CB8AC3E}">
        <p14:creationId xmlns:p14="http://schemas.microsoft.com/office/powerpoint/2010/main" val="11753159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dirty="0">
                <a:ea typeface="Microsoft YaHei" panose="020B0503020204020204" pitchFamily="34" charset="-122"/>
              </a:rPr>
              <a:t> </a:t>
            </a:r>
            <a:br>
              <a:rPr lang="pt-BR" altLang="pt-BR" sz="3200" dirty="0">
                <a:ea typeface="Microsoft YaHei" panose="020B0503020204020204" pitchFamily="34" charset="-122"/>
              </a:rPr>
            </a:br>
            <a:r>
              <a:rPr lang="pt-BR" altLang="pt-BR" sz="3200" dirty="0">
                <a:ea typeface="Microsoft YaHei" panose="020B0503020204020204" pitchFamily="34" charset="-122"/>
              </a:rPr>
              <a:t> </a:t>
            </a:r>
          </a:p>
          <a:p>
            <a:pPr>
              <a:buClrTx/>
              <a:buFontTx/>
              <a:buNone/>
            </a:pPr>
            <a:endParaRPr lang="pt-BR" altLang="pt-BR" sz="3200" dirty="0">
              <a:latin typeface="Wingdings" panose="05000000000000000000" pitchFamily="2" charset="2"/>
              <a:ea typeface="Microsoft YaHei" panose="020B0503020204020204" pitchFamily="34" charset="-122"/>
            </a:endParaRPr>
          </a:p>
          <a:p>
            <a:pPr>
              <a:buClrTx/>
              <a:buFontTx/>
              <a:buNone/>
            </a:pPr>
            <a:endParaRPr lang="pt-BR" altLang="pt-BR" sz="3200" dirty="0">
              <a:latin typeface="Wingdings" panose="05000000000000000000" pitchFamily="2" charset="2"/>
              <a:ea typeface="Microsoft YaHei" panose="020B0503020204020204" pitchFamily="34" charset="-122"/>
            </a:endParaRPr>
          </a:p>
          <a:p>
            <a:pPr>
              <a:buClrTx/>
              <a:buFontTx/>
              <a:buNone/>
            </a:pPr>
            <a:endParaRPr lang="pt-BR" altLang="pt-BR" sz="3200" dirty="0">
              <a:latin typeface="Wingdings" panose="05000000000000000000" pitchFamily="2" charset="2"/>
              <a:ea typeface="Microsoft YaHei" panose="020B0503020204020204" pitchFamily="34" charset="-122"/>
            </a:endParaRPr>
          </a:p>
          <a:p>
            <a:pPr>
              <a:buClrTx/>
              <a:buFontTx/>
              <a:buNone/>
            </a:pPr>
            <a:endParaRPr lang="pt-BR" altLang="pt-BR" sz="3200" dirty="0">
              <a:latin typeface="Wingdings" panose="05000000000000000000" pitchFamily="2" charset="2"/>
              <a:ea typeface="Microsoft YaHei" panose="020B0503020204020204" pitchFamily="34" charset="-122"/>
            </a:endParaRPr>
          </a:p>
          <a:p>
            <a:pPr marL="457200" indent="-457200">
              <a:buClrTx/>
              <a:buFont typeface="Wingdings" panose="05000000000000000000" pitchFamily="2" charset="2"/>
              <a:buChar char="è"/>
            </a:pPr>
            <a:r>
              <a:rPr lang="pt-BR" sz="3200" b="1" dirty="0"/>
              <a:t>Alterou a CLT</a:t>
            </a:r>
          </a:p>
          <a:p>
            <a:pPr marL="457200" indent="-457200">
              <a:buClrTx/>
              <a:buFont typeface="Wingdings" panose="05000000000000000000" pitchFamily="2" charset="2"/>
              <a:buChar char="è"/>
            </a:pPr>
            <a:r>
              <a:rPr lang="pt-BR" sz="3200" b="1" dirty="0"/>
              <a:t>Alterou a CTB – Código de Trânsito</a:t>
            </a:r>
          </a:p>
          <a:p>
            <a:pPr marL="457200" indent="-457200">
              <a:buClrTx/>
              <a:buFont typeface="Wingdings" panose="05000000000000000000" pitchFamily="2" charset="2"/>
              <a:buChar char="è"/>
            </a:pPr>
            <a:r>
              <a:rPr lang="pt-BR" sz="3200" b="1" dirty="0"/>
              <a:t>Alterou a Lei 11442/2007 (</a:t>
            </a:r>
            <a:r>
              <a:rPr lang="pt-BR" sz="3200" dirty="0"/>
              <a:t>empresas e transportadores autônomos de carga</a:t>
            </a:r>
            <a:endParaRPr lang="pt-BR" altLang="pt-BR" sz="3200" b="1" dirty="0">
              <a:solidFill>
                <a:srgbClr val="FF0000"/>
              </a:solidFill>
              <a:ea typeface="Microsoft YaHei" panose="020B0503020204020204" pitchFamily="34" charset="-122"/>
            </a:endParaRPr>
          </a:p>
          <a:p>
            <a:pPr>
              <a:buClrTx/>
            </a:pPr>
            <a:endParaRPr lang="pt-BR" altLang="pt-BR" sz="3200" b="1" dirty="0">
              <a:solidFill>
                <a:srgbClr val="FF0000"/>
              </a:solidFill>
              <a:ea typeface="Microsoft YaHei" panose="020B0503020204020204" pitchFamily="34" charset="-122"/>
            </a:endParaRPr>
          </a:p>
          <a:p>
            <a:pPr>
              <a:buClrTx/>
            </a:pPr>
            <a:endParaRPr lang="pt-BR" altLang="pt-BR" sz="3200" b="1"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a:t>
            </a:fld>
            <a:endParaRPr lang="pt-BR" altLang="pt-BR" sz="1100">
              <a:latin typeface="Calibri" panose="020F0502020204030204" pitchFamily="34" charset="0"/>
            </a:endParaRPr>
          </a:p>
        </p:txBody>
      </p:sp>
      <p:pic>
        <p:nvPicPr>
          <p:cNvPr id="3" name="Image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303528"/>
            <a:ext cx="8048625" cy="2457450"/>
          </a:xfrm>
          <a:prstGeom prst="rect">
            <a:avLst/>
          </a:prstGeom>
        </p:spPr>
      </p:pic>
      <p:sp>
        <p:nvSpPr>
          <p:cNvPr id="5" name="Rectangle 1"/>
          <p:cNvSpPr>
            <a:spLocks noChangeArrowheads="1"/>
          </p:cNvSpPr>
          <p:nvPr/>
        </p:nvSpPr>
        <p:spPr bwMode="auto">
          <a:xfrm rot="7042474">
            <a:off x="498475" y="2755514"/>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3863614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REMUNERAÇÃO EM FUNÇÃO DE DISTÂNCIA, TEMPO, NATUREZA E QUANTIDADE DE PRODUTOS TRANSPORTADOS.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sz="3200" dirty="0"/>
              <a:t>CLT, Art. 235-G.</a:t>
            </a:r>
          </a:p>
          <a:p>
            <a:endParaRPr lang="pt-BR" altLang="pt-BR" sz="3200" b="1" u="sng" dirty="0">
              <a:solidFill>
                <a:srgbClr val="FF0000"/>
              </a:solidFill>
              <a:ea typeface="Microsoft YaHei" panose="020B0503020204020204" pitchFamily="34" charset="-122"/>
            </a:endParaRPr>
          </a:p>
          <a:p>
            <a:r>
              <a:rPr lang="pt-BR" dirty="0"/>
              <a:t>‘</a:t>
            </a:r>
            <a:r>
              <a:rPr lang="pt-BR" sz="2000" dirty="0"/>
              <a:t>Art. 235-G.  É permitida a remuneração do motorista em função da distância percorrida, do tempo de viagem ou da natureza e quantidade de produtos transportados, inclusive mediante oferta de comissão ou qualquer outro tipo de vantagem, desde que essa remuneração ou comissionamento não comprometa a segurança da rodovia e da coletividade ou possibilite a violação das normas previstas nesta Lei.’ (NR) </a:t>
            </a:r>
            <a:endParaRPr lang="pt-BR" altLang="pt-BR"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60</a:t>
            </a:fld>
            <a:endParaRPr lang="pt-BR" altLang="pt-BR" sz="1100">
              <a:latin typeface="Calibri" panose="020F0502020204030204" pitchFamily="34" charset="0"/>
            </a:endParaRPr>
          </a:p>
        </p:txBody>
      </p:sp>
    </p:spTree>
    <p:extLst>
      <p:ext uri="{BB962C8B-B14F-4D97-AF65-F5344CB8AC3E}">
        <p14:creationId xmlns:p14="http://schemas.microsoft.com/office/powerpoint/2010/main" val="12211516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800" b="1" u="sng" dirty="0">
                <a:solidFill>
                  <a:srgbClr val="FF0000"/>
                </a:solidFill>
                <a:ea typeface="Microsoft YaHei" panose="020B0503020204020204" pitchFamily="34" charset="-122"/>
              </a:rPr>
              <a:t>Responsabilidade Objetiva nos Acidentes de Trânsito:</a:t>
            </a:r>
          </a:p>
          <a:p>
            <a:r>
              <a:rPr lang="pt-BR" sz="2400" b="1" dirty="0"/>
              <a:t>RECURSO DE REVISTA. LEI 13.015/14. INDENIZAÇÃO POR DANOS MORAL E MATERIAL.  MOTORISTA DE CAMINHÃO. ACIDENTE DE TRÂNSITO. RISCO INERENTE À ATIVIDADE. RESPONSABILIDADE OBJETIVA. Processo: </a:t>
            </a:r>
            <a:r>
              <a:rPr lang="pt-BR" sz="2400" dirty="0"/>
              <a:t>RR - 157-27.2015.5.09.0242 </a:t>
            </a:r>
            <a:r>
              <a:rPr lang="pt-BR" sz="2400" b="1" dirty="0"/>
              <a:t>Data de Julgamento: </a:t>
            </a:r>
            <a:r>
              <a:rPr lang="pt-BR" sz="2400" dirty="0"/>
              <a:t>17/05/2017, </a:t>
            </a:r>
            <a:r>
              <a:rPr lang="pt-BR" sz="2400" b="1" dirty="0"/>
              <a:t>Relator Ministro:</a:t>
            </a:r>
            <a:r>
              <a:rPr lang="pt-BR" sz="2400" dirty="0"/>
              <a:t> Alexandre de Souza Agra Belmonte, 3ª Turma, </a:t>
            </a:r>
            <a:r>
              <a:rPr lang="pt-BR" sz="2400" b="1" dirty="0"/>
              <a:t>Data de Publicação: </a:t>
            </a:r>
            <a:r>
              <a:rPr lang="pt-BR" sz="2400" b="1" dirty="0" err="1"/>
              <a:t>DEJT</a:t>
            </a:r>
            <a:r>
              <a:rPr lang="pt-BR" sz="2400" b="1" dirty="0"/>
              <a:t> </a:t>
            </a:r>
            <a:r>
              <a:rPr lang="pt-BR" sz="2400" dirty="0"/>
              <a:t>19/05/2017. </a:t>
            </a:r>
          </a:p>
          <a:p>
            <a:endParaRPr lang="pt-BR" altLang="pt-BR" sz="2400" b="1" u="sng" dirty="0">
              <a:solidFill>
                <a:srgbClr val="FF0000"/>
              </a:solidFill>
              <a:ea typeface="Microsoft YaHei" panose="020B0503020204020204" pitchFamily="34" charset="-122"/>
            </a:endParaRPr>
          </a:p>
          <a:p>
            <a:endParaRPr lang="pt-BR" altLang="pt-BR"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61</a:t>
            </a:fld>
            <a:endParaRPr lang="pt-BR" altLang="pt-BR" sz="1100">
              <a:latin typeface="Calibri" panose="020F0502020204030204" pitchFamily="34" charset="0"/>
            </a:endParaRPr>
          </a:p>
        </p:txBody>
      </p:sp>
    </p:spTree>
    <p:extLst>
      <p:ext uri="{BB962C8B-B14F-4D97-AF65-F5344CB8AC3E}">
        <p14:creationId xmlns:p14="http://schemas.microsoft.com/office/powerpoint/2010/main" val="22526141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200" b="1" u="sng" dirty="0">
                <a:solidFill>
                  <a:srgbClr val="FF0000"/>
                </a:solidFill>
                <a:ea typeface="Microsoft YaHei" panose="020B0503020204020204" pitchFamily="34" charset="-122"/>
              </a:rPr>
              <a:t>Responsabilidade Objetiva - Assaltos:</a:t>
            </a:r>
          </a:p>
          <a:p>
            <a:r>
              <a:rPr lang="pt-BR" sz="2200" b="1" dirty="0"/>
              <a:t>AGRAVO DE INSTRUMENTO EM RECURSO DE REVISTA. RECURSO INTERPOSTO SOB A ÉGIDE DA LEI Nº 13.015/2014 - INDENIZAÇÃO POR DANOS MORAIS. ASSALTOS. RESPONSABILIDADE OBJETIVA</a:t>
            </a:r>
            <a:r>
              <a:rPr lang="pt-BR" sz="2200" dirty="0"/>
              <a:t> </a:t>
            </a:r>
            <a:r>
              <a:rPr lang="pt-BR" sz="2200" b="1" dirty="0"/>
              <a:t>DECORRENTE DE ATIVIDADE DE RISCO. SÚMULA 333 DO TST - INDENIZAÇÃO POR DANOS MORAIS. ASSALTOS. VALOR ARBITRADO. ARTIGO 896, § 1º-A, I, DA CLT.</a:t>
            </a:r>
            <a:r>
              <a:rPr lang="pt-BR" sz="2200" dirty="0"/>
              <a:t> Nega-se provimento ao agravo de instrumento que não logra desconstituir os fundamentos da decisão que denegou seguimento ao recurso de revista. Agravo de instrumento a que se nega provimento.</a:t>
            </a:r>
            <a:r>
              <a:rPr lang="pt-BR" sz="2200" b="1" dirty="0"/>
              <a:t> Processo: </a:t>
            </a:r>
            <a:r>
              <a:rPr lang="pt-BR" sz="2200" dirty="0" err="1"/>
              <a:t>AIRR</a:t>
            </a:r>
            <a:r>
              <a:rPr lang="pt-BR" sz="2200" dirty="0"/>
              <a:t> - 1124-28.2013.5.15.0096 </a:t>
            </a:r>
            <a:r>
              <a:rPr lang="pt-BR" sz="2200" b="1" dirty="0"/>
              <a:t>Data de Julgamento: </a:t>
            </a:r>
            <a:r>
              <a:rPr lang="pt-BR" sz="2200" dirty="0"/>
              <a:t>17/05/2017, </a:t>
            </a:r>
            <a:r>
              <a:rPr lang="pt-BR" sz="2200" b="1" dirty="0"/>
              <a:t>Relator Ministro:</a:t>
            </a:r>
            <a:r>
              <a:rPr lang="pt-BR" sz="2200" dirty="0"/>
              <a:t> Márcio Eurico Vitral Amaro, 8ª Turma, </a:t>
            </a:r>
            <a:r>
              <a:rPr lang="pt-BR" sz="2200" b="1" dirty="0"/>
              <a:t>Data de Publicação: </a:t>
            </a:r>
            <a:r>
              <a:rPr lang="pt-BR" sz="2200" b="1" dirty="0" err="1"/>
              <a:t>DEJT</a:t>
            </a:r>
            <a:r>
              <a:rPr lang="pt-BR" sz="2200" b="1" dirty="0"/>
              <a:t> </a:t>
            </a:r>
            <a:r>
              <a:rPr lang="pt-BR" sz="2200" dirty="0"/>
              <a:t>19/05/2017. </a:t>
            </a:r>
            <a:endParaRPr lang="pt-BR" altLang="pt-BR" sz="2200" b="1" u="sng" dirty="0">
              <a:solidFill>
                <a:srgbClr val="FF0000"/>
              </a:solidFill>
              <a:ea typeface="Microsoft YaHei" panose="020B0503020204020204" pitchFamily="34" charset="-122"/>
            </a:endParaRPr>
          </a:p>
          <a:p>
            <a:endParaRPr lang="pt-BR" altLang="pt-BR"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62</a:t>
            </a:fld>
            <a:endParaRPr lang="pt-BR" altLang="pt-BR" sz="1100">
              <a:latin typeface="Calibri" panose="020F0502020204030204" pitchFamily="34" charset="0"/>
            </a:endParaRPr>
          </a:p>
        </p:txBody>
      </p:sp>
    </p:spTree>
    <p:extLst>
      <p:ext uri="{BB962C8B-B14F-4D97-AF65-F5344CB8AC3E}">
        <p14:creationId xmlns:p14="http://schemas.microsoft.com/office/powerpoint/2010/main" val="5837599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Transporte de Valores:</a:t>
            </a:r>
          </a:p>
          <a:p>
            <a:r>
              <a:rPr lang="pt-BR" sz="2000" b="1" dirty="0"/>
              <a:t>DANO MORAL. TRANSPORTE DE VALORES. </a:t>
            </a:r>
            <a:r>
              <a:rPr lang="pt-BR" sz="2000" dirty="0"/>
              <a:t>Esta Oitava Turma consagra o entendimento de que a conduta do empregador de atribuir aos seus empregados não submetidos a treinamento específico o desempenho da atividade de transporte de numerário dá ensejo à compensação por danos morais, em virtude da exposição indevida à situação de risco, configurando-se conduta patronal ilícita e nexo de causalidade, sendo certo que, nessas situações, o dano se dá em decorrência da própria exposição do trabalhador à situação de risco potencial. </a:t>
            </a:r>
            <a:r>
              <a:rPr lang="pt-BR" sz="2000" b="1" dirty="0"/>
              <a:t>Processo: </a:t>
            </a:r>
            <a:r>
              <a:rPr lang="pt-BR" sz="2000" dirty="0" err="1"/>
              <a:t>AIRR</a:t>
            </a:r>
            <a:r>
              <a:rPr lang="pt-BR" sz="2000" dirty="0"/>
              <a:t> - 695-19.2014.5.05.0221 </a:t>
            </a:r>
            <a:r>
              <a:rPr lang="pt-BR" sz="2000" b="1" dirty="0"/>
              <a:t>Data de Julgamento: </a:t>
            </a:r>
            <a:r>
              <a:rPr lang="pt-BR" sz="2000" dirty="0"/>
              <a:t>17/05/2017, </a:t>
            </a:r>
            <a:r>
              <a:rPr lang="pt-BR" sz="2000" b="1" dirty="0"/>
              <a:t>Relatora Ministra:</a:t>
            </a:r>
            <a:r>
              <a:rPr lang="pt-BR" sz="2000" dirty="0"/>
              <a:t> Dora Maria da Costa, 8ª Turma, </a:t>
            </a:r>
            <a:r>
              <a:rPr lang="pt-BR" sz="2000" b="1" dirty="0"/>
              <a:t>Data de Publicação: </a:t>
            </a:r>
            <a:r>
              <a:rPr lang="pt-BR" sz="2000" b="1" dirty="0" err="1"/>
              <a:t>DEJT</a:t>
            </a:r>
            <a:r>
              <a:rPr lang="pt-BR" sz="2000" b="1" dirty="0"/>
              <a:t> </a:t>
            </a:r>
            <a:r>
              <a:rPr lang="pt-BR" sz="2000" dirty="0"/>
              <a:t>19/05/2017.</a:t>
            </a:r>
            <a:endParaRPr lang="pt-BR" altLang="pt-BR" sz="2000" b="1" u="sng" dirty="0">
              <a:solidFill>
                <a:srgbClr val="FF0000"/>
              </a:solidFill>
              <a:ea typeface="Microsoft YaHei" panose="020B0503020204020204" pitchFamily="34" charset="-122"/>
            </a:endParaRPr>
          </a:p>
          <a:p>
            <a:endParaRPr lang="pt-BR" altLang="pt-BR"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63</a:t>
            </a:fld>
            <a:endParaRPr lang="pt-BR" altLang="pt-BR" sz="1100">
              <a:latin typeface="Calibri" panose="020F0502020204030204" pitchFamily="34" charset="0"/>
            </a:endParaRPr>
          </a:p>
        </p:txBody>
      </p:sp>
    </p:spTree>
    <p:extLst>
      <p:ext uri="{BB962C8B-B14F-4D97-AF65-F5344CB8AC3E}">
        <p14:creationId xmlns:p14="http://schemas.microsoft.com/office/powerpoint/2010/main" val="110887357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Periculosidade – Abastecimento de veículo:</a:t>
            </a:r>
          </a:p>
          <a:p>
            <a:r>
              <a:rPr lang="pt-BR" sz="2000" b="1" dirty="0"/>
              <a:t>MOTORISTA. ACOMPANHAMENTO DO ABASTECIMENTO DO CAMINHÃO. INDEVIDO.</a:t>
            </a:r>
            <a:r>
              <a:rPr lang="pt-BR" sz="2000" dirty="0"/>
              <a:t> O entendimento que prevalece nesta Corte Superior é de que, diferentemente do </a:t>
            </a:r>
            <a:r>
              <a:rPr lang="pt-BR" sz="2000" b="1" dirty="0"/>
              <a:t>motorista</a:t>
            </a:r>
          </a:p>
          <a:p>
            <a:r>
              <a:rPr lang="pt-BR" sz="2000" dirty="0"/>
              <a:t>que realiza o abastecimento do veículo, que faz jus ao adicional de periculosidade, o caso em que ele apenas acompanha o abastecimento realizado por terceiro não se enquadra na hipótese prevista no Anexo 2 da NR 16, que reconhece a periculosidade na atividade de "operador de bomba" e de "trabalhadores que operam na área de risco". Precedentes.</a:t>
            </a:r>
          </a:p>
          <a:p>
            <a:r>
              <a:rPr lang="pt-BR" sz="2000" b="1" dirty="0"/>
              <a:t>Processo: </a:t>
            </a:r>
            <a:r>
              <a:rPr lang="pt-BR" sz="2000" dirty="0" err="1"/>
              <a:t>AIRR</a:t>
            </a:r>
            <a:r>
              <a:rPr lang="pt-BR" sz="2000" dirty="0"/>
              <a:t> - 1414-60.2013.5.15.0058 </a:t>
            </a:r>
            <a:r>
              <a:rPr lang="pt-BR" sz="2000" b="1" dirty="0"/>
              <a:t>Data de Julgamento: </a:t>
            </a:r>
            <a:r>
              <a:rPr lang="pt-BR" sz="2000" dirty="0"/>
              <a:t>17/05/2017, </a:t>
            </a:r>
            <a:r>
              <a:rPr lang="pt-BR" sz="2000" b="1" dirty="0"/>
              <a:t>Relator Ministro:</a:t>
            </a:r>
            <a:r>
              <a:rPr lang="pt-BR" sz="2000" dirty="0"/>
              <a:t> Alexandre de Souza Agra Belmonte, 3ª Turma, </a:t>
            </a:r>
            <a:r>
              <a:rPr lang="pt-BR" sz="2000" b="1" dirty="0"/>
              <a:t>Data de Publicação: </a:t>
            </a:r>
            <a:r>
              <a:rPr lang="pt-BR" sz="2000" b="1" dirty="0" err="1"/>
              <a:t>DEJT</a:t>
            </a:r>
            <a:r>
              <a:rPr lang="pt-BR" sz="2000" b="1" dirty="0"/>
              <a:t> </a:t>
            </a:r>
            <a:r>
              <a:rPr lang="pt-BR" sz="2000" dirty="0"/>
              <a:t>19/05/2017.  </a:t>
            </a:r>
            <a:endParaRPr lang="pt-BR" altLang="pt-BR"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64</a:t>
            </a:fld>
            <a:endParaRPr lang="pt-BR" altLang="pt-BR" sz="1100">
              <a:latin typeface="Calibri" panose="020F0502020204030204" pitchFamily="34" charset="0"/>
            </a:endParaRPr>
          </a:p>
        </p:txBody>
      </p:sp>
    </p:spTree>
    <p:extLst>
      <p:ext uri="{BB962C8B-B14F-4D97-AF65-F5344CB8AC3E}">
        <p14:creationId xmlns:p14="http://schemas.microsoft.com/office/powerpoint/2010/main" val="13866632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Periculosidade – Abastecimento de veículo:</a:t>
            </a:r>
          </a:p>
          <a:p>
            <a:r>
              <a:rPr lang="pt-BR" sz="2000" b="1" dirty="0"/>
              <a:t>MOTORISTA. ACOMPANHAMENTO DO ABASTECIMENTO DO CAMINHÃO. INDEVIDO.</a:t>
            </a:r>
            <a:r>
              <a:rPr lang="pt-BR" sz="2000" dirty="0"/>
              <a:t> O entendimento que prevalece nesta Corte Superior é de que, diferentemente do </a:t>
            </a:r>
            <a:r>
              <a:rPr lang="pt-BR" sz="2000" b="1" dirty="0"/>
              <a:t>motorista</a:t>
            </a:r>
          </a:p>
          <a:p>
            <a:r>
              <a:rPr lang="pt-BR" sz="2000" dirty="0"/>
              <a:t>que realiza o abastecimento do veículo, que faz jus ao adicional de periculosidade, o caso em que ele apenas acompanha o abastecimento realizado por terceiro não se enquadra na hipótese prevista no Anexo 2 da NR 16, que reconhece a periculosidade na atividade de "operador de bomba" e de "trabalhadores que operam na área de risco". Precedentes.</a:t>
            </a:r>
          </a:p>
          <a:p>
            <a:r>
              <a:rPr lang="pt-BR" sz="2000" b="1" dirty="0"/>
              <a:t>Processo: </a:t>
            </a:r>
            <a:r>
              <a:rPr lang="pt-BR" sz="2000" dirty="0" err="1"/>
              <a:t>AIRR</a:t>
            </a:r>
            <a:r>
              <a:rPr lang="pt-BR" sz="2000" dirty="0"/>
              <a:t> - 1414-60.2013.5.15.0058 </a:t>
            </a:r>
            <a:r>
              <a:rPr lang="pt-BR" sz="2000" b="1" dirty="0"/>
              <a:t>Data de Julgamento: </a:t>
            </a:r>
            <a:r>
              <a:rPr lang="pt-BR" sz="2000" dirty="0"/>
              <a:t>17/05/2017, </a:t>
            </a:r>
            <a:r>
              <a:rPr lang="pt-BR" sz="2000" b="1" dirty="0"/>
              <a:t>Relator Ministro:</a:t>
            </a:r>
            <a:r>
              <a:rPr lang="pt-BR" sz="2000" dirty="0"/>
              <a:t> Alexandre de Souza Agra Belmonte, 3ª Turma, </a:t>
            </a:r>
            <a:r>
              <a:rPr lang="pt-BR" sz="2000" b="1" dirty="0"/>
              <a:t>Data de Publicação: </a:t>
            </a:r>
            <a:r>
              <a:rPr lang="pt-BR" sz="2000" b="1" dirty="0" err="1"/>
              <a:t>DEJT</a:t>
            </a:r>
            <a:r>
              <a:rPr lang="pt-BR" sz="2000" b="1" dirty="0"/>
              <a:t> </a:t>
            </a:r>
            <a:r>
              <a:rPr lang="pt-BR" sz="2000" dirty="0"/>
              <a:t>19/05/2017.  </a:t>
            </a:r>
            <a:endParaRPr lang="pt-BR" altLang="pt-BR" b="1" u="sng" dirty="0">
              <a:solidFill>
                <a:srgbClr val="FF0000"/>
              </a:solidFill>
              <a:ea typeface="Microsoft YaHei" panose="020B0503020204020204" pitchFamily="34" charset="-122"/>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65</a:t>
            </a:fld>
            <a:endParaRPr lang="pt-BR" altLang="pt-BR" sz="1100">
              <a:latin typeface="Calibri" panose="020F0502020204030204" pitchFamily="34" charset="0"/>
            </a:endParaRPr>
          </a:p>
        </p:txBody>
      </p:sp>
    </p:spTree>
    <p:extLst>
      <p:ext uri="{BB962C8B-B14F-4D97-AF65-F5344CB8AC3E}">
        <p14:creationId xmlns:p14="http://schemas.microsoft.com/office/powerpoint/2010/main" val="4558387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57995" y="357187"/>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4000" b="1" dirty="0">
                <a:ea typeface="Microsoft YaHei" panose="020B0503020204020204" pitchFamily="34" charset="-122"/>
              </a:rPr>
              <a:t>	</a:t>
            </a:r>
          </a:p>
          <a:p>
            <a:r>
              <a:rPr lang="pt-BR" altLang="pt-BR" sz="3200" b="1" u="sng" dirty="0">
                <a:solidFill>
                  <a:srgbClr val="FF0000"/>
                </a:solidFill>
                <a:ea typeface="Microsoft YaHei" panose="020B0503020204020204" pitchFamily="34" charset="-122"/>
              </a:rPr>
              <a:t>Trabalho externo e controle de jornada:</a:t>
            </a:r>
            <a:endParaRPr lang="pt-BR" altLang="pt-BR" sz="2400" b="1" u="sng" dirty="0">
              <a:solidFill>
                <a:srgbClr val="FF0000"/>
              </a:solidFill>
              <a:ea typeface="Microsoft YaHei" panose="020B0503020204020204" pitchFamily="34" charset="-122"/>
            </a:endParaRPr>
          </a:p>
          <a:p>
            <a:r>
              <a:rPr lang="pt-BR" sz="2400" b="1" dirty="0"/>
              <a:t>HORAS EXTRAS. TRABALHO EXTERNO. MOTORISTA. CONTROLE DE JORNADA EM PERÍODO POSTERIOR À LEI Nº 12.619/12.</a:t>
            </a:r>
            <a:r>
              <a:rPr lang="pt-BR" sz="2400" dirty="0"/>
              <a:t>  Nos termos da Súmula 338, I, do TST, a não apresentação dos cartões de ponto implica presunção relativa de veracidade da jornada apontada na petição inicial.</a:t>
            </a:r>
          </a:p>
          <a:p>
            <a:r>
              <a:rPr lang="pt-BR" sz="2400" dirty="0"/>
              <a:t> </a:t>
            </a:r>
          </a:p>
          <a:p>
            <a:r>
              <a:rPr lang="pt-BR" sz="2400" b="1" dirty="0"/>
              <a:t>Processo: </a:t>
            </a:r>
            <a:r>
              <a:rPr lang="pt-BR" sz="2400" dirty="0" err="1"/>
              <a:t>ARR</a:t>
            </a:r>
            <a:r>
              <a:rPr lang="pt-BR" sz="2400" dirty="0"/>
              <a:t> - 11-90.2015.5.04.0802 </a:t>
            </a:r>
            <a:r>
              <a:rPr lang="pt-BR" sz="2400" b="1" dirty="0"/>
              <a:t>Data de Julgamento: </a:t>
            </a:r>
            <a:r>
              <a:rPr lang="pt-BR" sz="2400" dirty="0"/>
              <a:t>10/05/2017, </a:t>
            </a:r>
            <a:r>
              <a:rPr lang="pt-BR" sz="2400" b="1" dirty="0"/>
              <a:t>Relator Ministro:</a:t>
            </a:r>
            <a:r>
              <a:rPr lang="pt-BR" sz="2400" dirty="0"/>
              <a:t> Alberto Luiz </a:t>
            </a:r>
            <a:r>
              <a:rPr lang="pt-BR" sz="2400" dirty="0" err="1"/>
              <a:t>Bresciani</a:t>
            </a:r>
            <a:r>
              <a:rPr lang="pt-BR" sz="2400" dirty="0"/>
              <a:t> de </a:t>
            </a:r>
            <a:r>
              <a:rPr lang="pt-BR" sz="2400" dirty="0" err="1"/>
              <a:t>Fontan</a:t>
            </a:r>
            <a:r>
              <a:rPr lang="pt-BR" sz="2400" dirty="0"/>
              <a:t> Pereira, 3ª Turma, </a:t>
            </a:r>
            <a:r>
              <a:rPr lang="pt-BR" sz="2400" b="1" dirty="0"/>
              <a:t>Data de Publicação: </a:t>
            </a:r>
            <a:r>
              <a:rPr lang="pt-BR" sz="2400" b="1" dirty="0" err="1"/>
              <a:t>DEJT</a:t>
            </a:r>
            <a:r>
              <a:rPr lang="pt-BR" sz="2400" b="1" dirty="0"/>
              <a:t> </a:t>
            </a:r>
            <a:r>
              <a:rPr lang="pt-BR" sz="2400" dirty="0"/>
              <a:t>12/05/2017.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66</a:t>
            </a:fld>
            <a:endParaRPr lang="pt-BR" altLang="pt-BR" sz="1100">
              <a:latin typeface="Calibri" panose="020F0502020204030204" pitchFamily="34" charset="0"/>
            </a:endParaRPr>
          </a:p>
        </p:txBody>
      </p:sp>
    </p:spTree>
    <p:extLst>
      <p:ext uri="{BB962C8B-B14F-4D97-AF65-F5344CB8AC3E}">
        <p14:creationId xmlns:p14="http://schemas.microsoft.com/office/powerpoint/2010/main" val="96304649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57995" y="357187"/>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Trabalho externo e controle de jornada:</a:t>
            </a:r>
          </a:p>
          <a:p>
            <a:r>
              <a:rPr lang="pt-BR" sz="2000" b="1" dirty="0"/>
              <a:t>MOTORISTA CARRETEIRO. TRABALHO EXTERNO. POSSIBILIDADE DE CONTROLE DE JORNADA. REEXAME DE FATOS E PROVAS. SÚMULA Nº 126. NÃO PROVIMENTO.</a:t>
            </a:r>
            <a:endParaRPr lang="pt-BR" sz="2000" dirty="0"/>
          </a:p>
          <a:p>
            <a:r>
              <a:rPr lang="pt-BR" sz="2000" dirty="0"/>
              <a:t>O artigo 62, I, da CLT estabelece exceção ao regime de controle de jornada aos empregados que exercem atividade externa, sempre que não for possível a fixação de horário.</a:t>
            </a:r>
          </a:p>
          <a:p>
            <a:r>
              <a:rPr lang="pt-BR" sz="2000" i="1" dirty="0"/>
              <a:t>A</a:t>
            </a:r>
            <a:r>
              <a:rPr lang="pt-BR" sz="2000" dirty="0"/>
              <a:t> </a:t>
            </a:r>
            <a:r>
              <a:rPr lang="pt-BR" sz="2000" i="1" dirty="0"/>
              <a:t>contrario sensu</a:t>
            </a:r>
            <a:r>
              <a:rPr lang="pt-BR" sz="2000" dirty="0"/>
              <a:t>, quando na atividade externa for viável a aferição do horário de trabalho, com o controle da jornada, não há falar na incidência do disposto no mencionado preceito, o que possibilita o empregado a reivindicar o pagamento de horas extraordinárias, caso demonstrado labor superior ao estabelecido em lei.</a:t>
            </a:r>
          </a:p>
          <a:p>
            <a:r>
              <a:rPr lang="pt-BR" sz="2000" b="1" dirty="0"/>
              <a:t>Processo: </a:t>
            </a:r>
            <a:r>
              <a:rPr lang="pt-BR" sz="2000" dirty="0"/>
              <a:t>Ag-</a:t>
            </a:r>
            <a:r>
              <a:rPr lang="pt-BR" sz="2000" dirty="0" err="1"/>
              <a:t>AIRR</a:t>
            </a:r>
            <a:r>
              <a:rPr lang="pt-BR" sz="2000" dirty="0"/>
              <a:t> - 235-86.2014.5.23.0041 </a:t>
            </a:r>
            <a:r>
              <a:rPr lang="pt-BR" sz="2000" b="1" dirty="0"/>
              <a:t>Data de Julgamento: </a:t>
            </a:r>
            <a:r>
              <a:rPr lang="pt-BR" sz="2000" dirty="0"/>
              <a:t>17/05/2017, </a:t>
            </a:r>
            <a:r>
              <a:rPr lang="pt-BR" sz="2000" b="1" dirty="0"/>
              <a:t>Relator Ministro:</a:t>
            </a:r>
            <a:r>
              <a:rPr lang="pt-BR" sz="2000" dirty="0"/>
              <a:t> Guilherme Augusto Caputo Bastos, 5ª Turma, </a:t>
            </a:r>
            <a:r>
              <a:rPr lang="pt-BR" sz="2000" b="1" dirty="0"/>
              <a:t>Data de Publicação: </a:t>
            </a:r>
            <a:r>
              <a:rPr lang="pt-BR" sz="2000" b="1" dirty="0" err="1"/>
              <a:t>DEJT</a:t>
            </a:r>
            <a:r>
              <a:rPr lang="pt-BR" sz="2000" b="1" dirty="0"/>
              <a:t> </a:t>
            </a:r>
            <a:r>
              <a:rPr lang="pt-BR" sz="2000" dirty="0"/>
              <a:t>19/05/2017.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67</a:t>
            </a:fld>
            <a:endParaRPr lang="pt-BR" altLang="pt-BR" sz="1100">
              <a:latin typeface="Calibri" panose="020F0502020204030204" pitchFamily="34" charset="0"/>
            </a:endParaRPr>
          </a:p>
        </p:txBody>
      </p:sp>
    </p:spTree>
    <p:extLst>
      <p:ext uri="{BB962C8B-B14F-4D97-AF65-F5344CB8AC3E}">
        <p14:creationId xmlns:p14="http://schemas.microsoft.com/office/powerpoint/2010/main" val="6960828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57995" y="357187"/>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Categoria Diferenciada:</a:t>
            </a:r>
          </a:p>
          <a:p>
            <a:r>
              <a:rPr lang="pt-BR" sz="2000" b="1" dirty="0"/>
              <a:t>MOTORISTA. ABRANGÊNCIA</a:t>
            </a:r>
            <a:r>
              <a:rPr lang="pt-BR" sz="2000" dirty="0"/>
              <a:t>. A regra consagrada na Súmula nº 374 desta Corte Superior dispõe sobre aplicabilidade das vantagens previstas em instrumento coletivo de trabalho de categoria diferenciada, de modo a excluir do cumprimento dessas normas as empresas que não foram representadas por órgão de classe de sua categoria. No caso dos autos, incontroverso que o reclamante integra a categoria profissional diferenciada dos motoristas e, também, que a reclamada não participou das negociações que culminaram na formação do instrumento normativo aplicado pela Corte Regional. Assim, não há como se aplicar as previsões contidas nas normas coletivas carreadas pelo reclamante. Decisão regional que contraria o entendimento sumular mencionado. Recurso de revista de que se conhece e a que se dá provimento.</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68</a:t>
            </a:fld>
            <a:endParaRPr lang="pt-BR" altLang="pt-BR" sz="1100">
              <a:latin typeface="Calibri" panose="020F0502020204030204" pitchFamily="34" charset="0"/>
            </a:endParaRPr>
          </a:p>
        </p:txBody>
      </p:sp>
    </p:spTree>
    <p:extLst>
      <p:ext uri="{BB962C8B-B14F-4D97-AF65-F5344CB8AC3E}">
        <p14:creationId xmlns:p14="http://schemas.microsoft.com/office/powerpoint/2010/main" val="23292344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57995" y="357187"/>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Empilhadeira – Inflamáveis – Tempo – Periculosidade :</a:t>
            </a:r>
          </a:p>
          <a:p>
            <a:r>
              <a:rPr lang="pt-BR" sz="2000" dirty="0"/>
              <a:t>No caso da atividade de abastecimento de empilhadeiras, tem-se, ainda, firmado o entendimento de que a exposição ao gás inflamável submete o empregado a risco contínuo de explosões, de modo que o tempo gasto nesta atividade por cerca de cinco minutos, diariamente, apesar de intermitente, não pode ser considerado extremamente reduzido para afastar o risco ao qual fica exposto o empregado, não sendo aplicável a exceção descrita na parte final do referido verbete. </a:t>
            </a:r>
            <a:r>
              <a:rPr lang="pt-BR" sz="2000" b="1" dirty="0"/>
              <a:t>5</a:t>
            </a:r>
            <a:r>
              <a:rPr lang="pt-BR" sz="2000" dirty="0"/>
              <a:t>. Contrariedade à Súmula 364, I, configurada. </a:t>
            </a:r>
            <a:r>
              <a:rPr lang="pt-BR" sz="2000" b="1" dirty="0"/>
              <a:t>6</a:t>
            </a:r>
            <a:r>
              <a:rPr lang="pt-BR" sz="2000" dirty="0"/>
              <a:t>. Precedentes.</a:t>
            </a:r>
          </a:p>
          <a:p>
            <a:endParaRPr lang="pt-BR" sz="2000" dirty="0"/>
          </a:p>
          <a:p>
            <a:r>
              <a:rPr lang="pt-BR" sz="2000" b="1" dirty="0"/>
              <a:t>Processo: </a:t>
            </a:r>
            <a:r>
              <a:rPr lang="pt-BR" sz="2000" dirty="0"/>
              <a:t>RR - 121400-53.2008.5.15.0132 </a:t>
            </a:r>
            <a:r>
              <a:rPr lang="pt-BR" sz="2000" b="1" dirty="0"/>
              <a:t>Data de Julgamento: </a:t>
            </a:r>
            <a:r>
              <a:rPr lang="pt-BR" sz="2000" dirty="0"/>
              <a:t>17/05/2017, </a:t>
            </a:r>
            <a:r>
              <a:rPr lang="pt-BR" sz="2000" b="1" dirty="0"/>
              <a:t>Relator Ministro:</a:t>
            </a:r>
            <a:r>
              <a:rPr lang="pt-BR" sz="2000" dirty="0"/>
              <a:t> Hugo Carlos </a:t>
            </a:r>
            <a:r>
              <a:rPr lang="pt-BR" sz="2000" dirty="0" err="1"/>
              <a:t>Scheuermann</a:t>
            </a:r>
            <a:r>
              <a:rPr lang="pt-BR" sz="2000" dirty="0"/>
              <a:t>, 1ª Turma, </a:t>
            </a:r>
            <a:r>
              <a:rPr lang="pt-BR" sz="2000" b="1" dirty="0"/>
              <a:t>Data de Publicação: </a:t>
            </a:r>
            <a:r>
              <a:rPr lang="pt-BR" sz="2000" b="1" dirty="0" err="1"/>
              <a:t>DEJT</a:t>
            </a:r>
            <a:r>
              <a:rPr lang="pt-BR" sz="2000" b="1" dirty="0"/>
              <a:t> </a:t>
            </a:r>
            <a:r>
              <a:rPr lang="pt-BR" sz="2000" dirty="0"/>
              <a:t>19/05/2017.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69</a:t>
            </a:fld>
            <a:endParaRPr lang="pt-BR" altLang="pt-BR" sz="1100">
              <a:latin typeface="Calibri" panose="020F0502020204030204" pitchFamily="34" charset="0"/>
            </a:endParaRPr>
          </a:p>
        </p:txBody>
      </p:sp>
    </p:spTree>
    <p:extLst>
      <p:ext uri="{BB962C8B-B14F-4D97-AF65-F5344CB8AC3E}">
        <p14:creationId xmlns:p14="http://schemas.microsoft.com/office/powerpoint/2010/main" val="1900262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solidFill>
                  <a:schemeClr val="tx1"/>
                </a:solidFill>
                <a:latin typeface="Tahoma" panose="020B0604030504040204" pitchFamily="34" charset="0"/>
                <a:cs typeface="Tahoma" panose="020B0604030504040204" pitchFamily="34" charset="0"/>
              </a:rPr>
              <a:t>STF</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Ação Direta de Inconstitucionalidade (med. Liminar)  - 5322</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Relator:	MINISTRO TEORI ZAVASCKI	Distribuído em :	 20/05/2015</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Partes:	Requerente: A CONFEDERAÇÃO NACIONAL DOS TRABALHADORES EM TRANSPORTES TERRESTRES - CNTTT </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Requerido :CONGRESSO NACIONAL, PRESIDENTE DA REPÚBLICA</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7</a:t>
            </a:fld>
            <a:endParaRPr lang="pt-BR" altLang="pt-BR" sz="1100">
              <a:latin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57995" y="357187"/>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400" b="1" u="sng" dirty="0">
                <a:solidFill>
                  <a:srgbClr val="FF0000"/>
                </a:solidFill>
                <a:ea typeface="Microsoft YaHei" panose="020B0503020204020204" pitchFamily="34" charset="-122"/>
              </a:rPr>
              <a:t>PERNOITE NO CAMINHÃO – DESCANSO :</a:t>
            </a:r>
          </a:p>
          <a:p>
            <a:r>
              <a:rPr lang="pt-BR" sz="2000" b="1" dirty="0"/>
              <a:t>MOTORISTA. PERNOITE NO CAMINHÃO</a:t>
            </a:r>
            <a:r>
              <a:rPr lang="pt-BR" sz="2000" dirty="0"/>
              <a:t>. Consoante o entendimento desta Corte superior, considera-se em sobreaviso o empregado que permanece aguardando a qualquer momento o chamado para o serviço - seja em sua própria casa, consoante o disposto no art. 422, § 2º, da CLT, seja à distância, desde que submetido a controle patronal por instrumentos telemáticos ou informatizados (Súmula 428 do TST). O simples fato de o </a:t>
            </a:r>
            <a:r>
              <a:rPr lang="pt-BR" sz="2000" b="1" dirty="0"/>
              <a:t>motorista</a:t>
            </a:r>
          </a:p>
          <a:p>
            <a:r>
              <a:rPr lang="pt-BR" sz="2000" dirty="0"/>
              <a:t>pernoitar no caminhão não significa que estivesse à disposição da empregadora, pois, no caso, o empregado permanecia descansando e em repouso, não havendo prova de que ele ficasse aguardando o chamado da ré para trabalhar a qualquer momento. Recurso de revista conhecido e provido.</a:t>
            </a:r>
          </a:p>
          <a:p>
            <a:r>
              <a:rPr lang="pt-BR" sz="2000" b="1" dirty="0"/>
              <a:t>Processo: </a:t>
            </a:r>
            <a:r>
              <a:rPr lang="pt-BR" sz="2000" dirty="0"/>
              <a:t>RR - 1279-94.2012.5.09.0011 </a:t>
            </a:r>
            <a:r>
              <a:rPr lang="pt-BR" sz="2000" b="1" dirty="0"/>
              <a:t>Data de Julgamento: </a:t>
            </a:r>
            <a:r>
              <a:rPr lang="pt-BR" sz="2000" dirty="0"/>
              <a:t>17/05/2017, </a:t>
            </a:r>
            <a:r>
              <a:rPr lang="pt-BR" sz="2000" b="1" dirty="0"/>
              <a:t>Relator Ministro:</a:t>
            </a:r>
            <a:r>
              <a:rPr lang="pt-BR" sz="2000" dirty="0"/>
              <a:t> Márcio Eurico Vitral Amaro, 8ª Turma, </a:t>
            </a:r>
            <a:r>
              <a:rPr lang="pt-BR" sz="2000" b="1" dirty="0"/>
              <a:t>Data de Publicação: </a:t>
            </a:r>
            <a:r>
              <a:rPr lang="pt-BR" sz="2000" b="1" dirty="0" err="1"/>
              <a:t>DEJT</a:t>
            </a:r>
            <a:r>
              <a:rPr lang="pt-BR" sz="2000" b="1" dirty="0"/>
              <a:t> </a:t>
            </a:r>
            <a:r>
              <a:rPr lang="pt-BR" sz="2000" dirty="0"/>
              <a:t>19/05/2017. </a:t>
            </a: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70</a:t>
            </a:fld>
            <a:endParaRPr lang="pt-BR" altLang="pt-BR" sz="1100">
              <a:latin typeface="Calibri" panose="020F0502020204030204" pitchFamily="34" charset="0"/>
            </a:endParaRPr>
          </a:p>
        </p:txBody>
      </p:sp>
    </p:spTree>
    <p:extLst>
      <p:ext uri="{BB962C8B-B14F-4D97-AF65-F5344CB8AC3E}">
        <p14:creationId xmlns:p14="http://schemas.microsoft.com/office/powerpoint/2010/main" val="40272793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57995" y="357187"/>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pPr>
            <a:r>
              <a:rPr lang="pt-BR" altLang="pt-BR" sz="3200" dirty="0">
                <a:latin typeface="Wingdings" panose="05000000000000000000" pitchFamily="2" charset="2"/>
                <a:ea typeface="Microsoft YaHei" panose="020B0503020204020204" pitchFamily="34" charset="-122"/>
              </a:rPr>
              <a:t></a:t>
            </a:r>
            <a:r>
              <a:rPr lang="pt-BR" altLang="pt-BR" sz="3200" b="1" dirty="0">
                <a:ea typeface="Microsoft YaHei" panose="020B0503020204020204" pitchFamily="34" charset="-122"/>
              </a:rPr>
              <a:t>OUTROS TEMAS:</a:t>
            </a:r>
          </a:p>
          <a:p>
            <a:pPr>
              <a:buClrTx/>
            </a:pPr>
            <a:r>
              <a:rPr lang="pt-BR" altLang="pt-BR" sz="3200" b="1" dirty="0">
                <a:solidFill>
                  <a:srgbClr val="FF0000"/>
                </a:solidFill>
                <a:ea typeface="Microsoft YaHei" panose="020B0503020204020204" pitchFamily="34" charset="-122"/>
              </a:rPr>
              <a:t>	</a:t>
            </a:r>
            <a:r>
              <a:rPr lang="pt-BR" altLang="pt-BR" sz="3200" b="1" dirty="0">
                <a:ea typeface="Microsoft YaHei" panose="020B0503020204020204" pitchFamily="34" charset="-122"/>
              </a:rPr>
              <a:t>	</a:t>
            </a:r>
          </a:p>
          <a:p>
            <a:r>
              <a:rPr lang="pt-BR" altLang="pt-BR" sz="2000" b="1" u="sng" dirty="0">
                <a:solidFill>
                  <a:srgbClr val="FF0000"/>
                </a:solidFill>
                <a:ea typeface="Microsoft YaHei" panose="020B0503020204020204" pitchFamily="34" charset="-122"/>
              </a:rPr>
              <a:t>Súmula 110 do TST – Repouso de 11 horas - Extras:</a:t>
            </a:r>
          </a:p>
          <a:p>
            <a:endParaRPr lang="pt-BR" dirty="0"/>
          </a:p>
          <a:p>
            <a:r>
              <a:rPr lang="pt-BR" dirty="0"/>
              <a:t>JORNADA DE TRABALHO. INTERVALO (mantida) - Res. 121/2003, DJ 19, 20 e 21.11.2003</a:t>
            </a:r>
          </a:p>
          <a:p>
            <a:endParaRPr lang="pt-BR" dirty="0"/>
          </a:p>
          <a:p>
            <a:r>
              <a:rPr lang="pt-BR" dirty="0"/>
              <a:t>No regime de revezamento, as horas trabalhadas em seguida ao repouso semanal de 24 horas, com prejuízo do intervalo mínimo de 11 horas consecutivas para descanso entre jornadas, devem ser remuneradas como extraordinárias, inclusive com o respectivo adicional.</a:t>
            </a:r>
          </a:p>
          <a:p>
            <a:endParaRPr lang="pt-BR" dirty="0"/>
          </a:p>
          <a:p>
            <a:r>
              <a:rPr lang="pt-BR" sz="1600" b="1" dirty="0" err="1"/>
              <a:t>OJ</a:t>
            </a:r>
            <a:r>
              <a:rPr lang="pt-BR" sz="1600" b="1" dirty="0"/>
              <a:t> 355.   INTERVALO </a:t>
            </a:r>
            <a:r>
              <a:rPr lang="pt-BR" sz="1600" b="1" dirty="0" err="1"/>
              <a:t>INTERJORNADAS</a:t>
            </a:r>
            <a:r>
              <a:rPr lang="pt-BR" sz="1600" b="1" dirty="0"/>
              <a:t>. INOBSERVÂNCIA. HORAS EXTRAS. PERÍODO PAGO COMO </a:t>
            </a:r>
            <a:r>
              <a:rPr lang="pt-BR" sz="1600" b="1" dirty="0" err="1"/>
              <a:t>SOBREJORNADA</a:t>
            </a:r>
            <a:r>
              <a:rPr lang="pt-BR" sz="1600" b="1" dirty="0"/>
              <a:t>. ART. 66 DA CLT. APLICAÇÃO ANALÓGICA DO § 4º DO ART. 71 DA CLT (DJ  14.03.2008</a:t>
            </a:r>
            <a:r>
              <a:rPr lang="pt-BR" dirty="0"/>
              <a:t>)</a:t>
            </a:r>
            <a:br>
              <a:rPr lang="pt-BR" sz="1600" dirty="0"/>
            </a:br>
            <a:r>
              <a:rPr lang="pt-BR" sz="1600" dirty="0"/>
              <a:t>O desrespeito ao intervalo mínimo </a:t>
            </a:r>
            <a:r>
              <a:rPr lang="pt-BR" sz="1600" dirty="0" err="1"/>
              <a:t>interjornadas</a:t>
            </a:r>
            <a:r>
              <a:rPr lang="pt-BR" sz="1600" dirty="0"/>
              <a:t> previsto no art. 66 da CLT acarreta, por analogia, os mesmos efeitos previstos no § 4º do art. 71 da CLT e na Súmula nº 110 do TST, devendo-se pagar a integralidade das horas que foram subtraídas do intervalo, acrescidas do respectivo adicional. </a:t>
            </a:r>
            <a:endParaRPr lang="pt-BR" dirty="0"/>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71</a:t>
            </a:fld>
            <a:endParaRPr lang="pt-BR" altLang="pt-BR" sz="1100">
              <a:latin typeface="Calibri" panose="020F0502020204030204" pitchFamily="34" charset="0"/>
            </a:endParaRPr>
          </a:p>
        </p:txBody>
      </p:sp>
    </p:spTree>
    <p:extLst>
      <p:ext uri="{BB962C8B-B14F-4D97-AF65-F5344CB8AC3E}">
        <p14:creationId xmlns:p14="http://schemas.microsoft.com/office/powerpoint/2010/main" val="24821540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1464166" y="323048"/>
            <a:ext cx="7319167" cy="5947123"/>
          </a:xfrm>
        </p:spPr>
        <p:txBody>
          <a:bodyPr>
            <a:normAutofit/>
          </a:bodyPr>
          <a:lstStyle/>
          <a:p>
            <a:pPr marL="0" indent="0">
              <a:lnSpc>
                <a:spcPct val="100000"/>
              </a:lnSpc>
              <a:spcBef>
                <a:spcPts val="0"/>
              </a:spcBef>
              <a:buNone/>
            </a:pPr>
            <a:endParaRPr lang="pt-BR" sz="3200" b="1" dirty="0"/>
          </a:p>
          <a:p>
            <a:pPr marL="0" indent="0">
              <a:lnSpc>
                <a:spcPct val="100000"/>
              </a:lnSpc>
              <a:spcBef>
                <a:spcPts val="0"/>
              </a:spcBef>
              <a:buNone/>
            </a:pPr>
            <a:endParaRPr lang="pt-BR" sz="3200" b="1" dirty="0"/>
          </a:p>
          <a:p>
            <a:pPr marL="0" indent="0">
              <a:lnSpc>
                <a:spcPct val="100000"/>
              </a:lnSpc>
              <a:spcBef>
                <a:spcPts val="0"/>
              </a:spcBef>
              <a:buNone/>
            </a:pPr>
            <a:endParaRPr lang="pt-BR" sz="3200" b="1" dirty="0"/>
          </a:p>
          <a:p>
            <a:pPr marL="0" indent="0">
              <a:lnSpc>
                <a:spcPct val="100000"/>
              </a:lnSpc>
              <a:spcBef>
                <a:spcPts val="0"/>
              </a:spcBef>
              <a:buNone/>
            </a:pPr>
            <a:endParaRPr lang="pt-BR" sz="3200" b="1" dirty="0"/>
          </a:p>
          <a:p>
            <a:pPr marL="0" indent="0">
              <a:lnSpc>
                <a:spcPct val="100000"/>
              </a:lnSpc>
              <a:spcBef>
                <a:spcPts val="0"/>
              </a:spcBef>
              <a:buNone/>
            </a:pPr>
            <a:r>
              <a:rPr lang="pt-BR" sz="3200" b="1" dirty="0">
                <a:latin typeface="Arial" panose="020B0604020202020204" pitchFamily="34" charset="0"/>
                <a:cs typeface="Arial" panose="020B0604020202020204" pitchFamily="34" charset="0"/>
              </a:rPr>
              <a:t>Obrigado.</a:t>
            </a:r>
          </a:p>
          <a:p>
            <a:pPr marL="0" indent="0">
              <a:lnSpc>
                <a:spcPct val="100000"/>
              </a:lnSpc>
              <a:spcBef>
                <a:spcPts val="0"/>
              </a:spcBef>
              <a:buNone/>
            </a:pPr>
            <a:endParaRPr lang="pt-BR" sz="3200" b="1" dirty="0">
              <a:latin typeface="Arial" panose="020B0604020202020204" pitchFamily="34" charset="0"/>
              <a:cs typeface="Arial" panose="020B0604020202020204" pitchFamily="34" charset="0"/>
            </a:endParaRPr>
          </a:p>
          <a:p>
            <a:pPr marL="0" indent="0">
              <a:lnSpc>
                <a:spcPct val="100000"/>
              </a:lnSpc>
              <a:spcBef>
                <a:spcPts val="0"/>
              </a:spcBef>
              <a:buNone/>
            </a:pPr>
            <a:endParaRPr lang="pt-BR" sz="3200" b="1" dirty="0">
              <a:latin typeface="Arial" panose="020B0604020202020204" pitchFamily="34" charset="0"/>
              <a:cs typeface="Arial" panose="020B0604020202020204" pitchFamily="34" charset="0"/>
            </a:endParaRPr>
          </a:p>
          <a:p>
            <a:pPr marL="0" indent="0">
              <a:lnSpc>
                <a:spcPct val="100000"/>
              </a:lnSpc>
              <a:spcBef>
                <a:spcPts val="0"/>
              </a:spcBef>
              <a:buNone/>
            </a:pPr>
            <a:endParaRPr lang="pt-BR" sz="3200" b="1" dirty="0">
              <a:latin typeface="Arial" panose="020B0604020202020204" pitchFamily="34" charset="0"/>
              <a:cs typeface="Arial" panose="020B0604020202020204" pitchFamily="34" charset="0"/>
            </a:endParaRPr>
          </a:p>
          <a:p>
            <a:pPr marL="0" indent="0">
              <a:lnSpc>
                <a:spcPct val="100000"/>
              </a:lnSpc>
              <a:spcBef>
                <a:spcPts val="0"/>
              </a:spcBef>
              <a:buNone/>
            </a:pPr>
            <a:r>
              <a:rPr lang="pt-BR" b="1" dirty="0">
                <a:latin typeface="Arial" panose="020B0604020202020204" pitchFamily="34" charset="0"/>
                <a:cs typeface="Arial" panose="020B0604020202020204" pitchFamily="34" charset="0"/>
              </a:rPr>
              <a:t>José </a:t>
            </a:r>
            <a:r>
              <a:rPr lang="pt-BR" b="1">
                <a:latin typeface="Arial" panose="020B0604020202020204" pitchFamily="34" charset="0"/>
                <a:cs typeface="Arial" panose="020B0604020202020204" pitchFamily="34" charset="0"/>
              </a:rPr>
              <a:t>Lúcio Munhoz</a:t>
            </a:r>
            <a:endParaRPr lang="pt-BR" sz="3200" b="1" dirty="0">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0" y="6425952"/>
            <a:ext cx="61156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7" indent="0">
              <a:buNone/>
            </a:pPr>
            <a:fld id="{84D91D46-E750-4912-9B2E-34610ED4FA82}" type="slidenum">
              <a:rPr lang="pt-BR" sz="1600" smtClean="0">
                <a:solidFill>
                  <a:schemeClr val="bg1"/>
                </a:solidFill>
              </a:rPr>
              <a:t>72</a:t>
            </a:fld>
            <a:endParaRPr lang="pt-BR" sz="1600">
              <a:solidFill>
                <a:schemeClr val="bg1"/>
              </a:solidFill>
            </a:endParaRPr>
          </a:p>
        </p:txBody>
      </p:sp>
    </p:spTree>
    <p:extLst>
      <p:ext uri="{BB962C8B-B14F-4D97-AF65-F5344CB8AC3E}">
        <p14:creationId xmlns:p14="http://schemas.microsoft.com/office/powerpoint/2010/main" val="417802510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solidFill>
                  <a:schemeClr val="tx1"/>
                </a:solidFill>
                <a:latin typeface="Tahoma" panose="020B0604030504040204" pitchFamily="34" charset="0"/>
                <a:cs typeface="Tahoma" panose="020B0604030504040204" pitchFamily="34" charset="0"/>
              </a:rPr>
              <a:t>STF ADI 5322</a:t>
            </a:r>
          </a:p>
          <a:p>
            <a:pPr>
              <a:buClrTx/>
              <a:buFontTx/>
              <a:buNone/>
            </a:pPr>
            <a:endParaRPr lang="pt-BR" altLang="pt-BR" sz="3200" b="1" dirty="0">
              <a:solidFill>
                <a:schemeClr val="tx1"/>
              </a:solidFill>
              <a:latin typeface="Tahoma" panose="020B0604030504040204" pitchFamily="34" charset="0"/>
              <a:cs typeface="Tahoma" panose="020B0604030504040204" pitchFamily="34" charset="0"/>
            </a:endParaRPr>
          </a:p>
          <a:p>
            <a:pPr>
              <a:buClrTx/>
              <a:buFontTx/>
              <a:buNone/>
            </a:pPr>
            <a:r>
              <a:rPr lang="pt-BR" altLang="pt-BR" sz="3200" dirty="0">
                <a:solidFill>
                  <a:schemeClr val="tx1"/>
                </a:solidFill>
                <a:latin typeface="Tahoma" panose="020B0604030504040204" pitchFamily="34" charset="0"/>
                <a:cs typeface="Tahoma" panose="020B0604030504040204" pitchFamily="34" charset="0"/>
              </a:rPr>
              <a:t>Questiona, em resumo:</a:t>
            </a:r>
          </a:p>
          <a:p>
            <a:pPr>
              <a:buClrTx/>
              <a:buFontTx/>
              <a:buNone/>
            </a:pPr>
            <a:r>
              <a:rPr lang="pt-BR" sz="3200" dirty="0"/>
              <a:t>-limitação apenas a motoristas de transporte rodoviário coletivo.</a:t>
            </a:r>
          </a:p>
          <a:p>
            <a:pPr>
              <a:buClrTx/>
              <a:buFontTx/>
              <a:buNone/>
            </a:pPr>
            <a:r>
              <a:rPr lang="pt-BR" sz="3200" dirty="0"/>
              <a:t>-jornada de trabalho</a:t>
            </a:r>
          </a:p>
          <a:p>
            <a:pPr>
              <a:buClrTx/>
              <a:buFontTx/>
              <a:buNone/>
            </a:pPr>
            <a:r>
              <a:rPr lang="pt-BR" sz="3200" dirty="0"/>
              <a:t>-fruição de descontos</a:t>
            </a:r>
          </a:p>
          <a:p>
            <a:pPr>
              <a:buClrTx/>
              <a:buFontTx/>
              <a:buNone/>
            </a:pPr>
            <a:r>
              <a:rPr lang="pt-BR" sz="3200" dirty="0"/>
              <a:t>-remuneração extraordinária, saúde e segurança no trabalho.</a:t>
            </a:r>
            <a:endParaRPr lang="pt-BR" altLang="pt-BR" sz="3200" dirty="0">
              <a:solidFill>
                <a:schemeClr val="tx1"/>
              </a:solidFill>
              <a:latin typeface="Tahoma" panose="020B0604030504040204" pitchFamily="34" charset="0"/>
              <a:cs typeface="Tahoma" panose="020B0604030504040204" pitchFamily="34" charset="0"/>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8</a:t>
            </a:fld>
            <a:endParaRPr lang="pt-BR" altLang="pt-BR" sz="1100">
              <a:latin typeface="Calibri" panose="020F0502020204030204" pitchFamily="34" charset="0"/>
            </a:endParaRPr>
          </a:p>
        </p:txBody>
      </p:sp>
    </p:spTree>
    <p:extLst>
      <p:ext uri="{BB962C8B-B14F-4D97-AF65-F5344CB8AC3E}">
        <p14:creationId xmlns:p14="http://schemas.microsoft.com/office/powerpoint/2010/main" val="18385605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285750" y="285750"/>
            <a:ext cx="8572500" cy="607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buClrTx/>
              <a:buFontTx/>
              <a:buNone/>
            </a:pPr>
            <a:r>
              <a:rPr lang="pt-BR" altLang="pt-BR" sz="3200" b="1" dirty="0">
                <a:solidFill>
                  <a:schemeClr val="tx1"/>
                </a:solidFill>
                <a:latin typeface="Tahoma" panose="020B0604030504040204" pitchFamily="34" charset="0"/>
                <a:cs typeface="Tahoma" panose="020B0604030504040204" pitchFamily="34" charset="0"/>
              </a:rPr>
              <a:t>STF ADI 5322</a:t>
            </a:r>
          </a:p>
          <a:p>
            <a:pPr>
              <a:buClrTx/>
              <a:buFontTx/>
              <a:buNone/>
            </a:pPr>
            <a:endParaRPr lang="pt-BR" altLang="pt-BR" sz="3200" b="1" dirty="0">
              <a:solidFill>
                <a:schemeClr val="tx1"/>
              </a:solidFill>
              <a:latin typeface="Tahoma" panose="020B0604030504040204" pitchFamily="34" charset="0"/>
              <a:cs typeface="Tahoma" panose="020B0604030504040204" pitchFamily="34" charset="0"/>
            </a:endParaRPr>
          </a:p>
          <a:p>
            <a:pPr>
              <a:buClrTx/>
              <a:buFontTx/>
              <a:buNone/>
            </a:pPr>
            <a:r>
              <a:rPr lang="pt-BR" altLang="pt-BR" sz="3200" dirty="0">
                <a:solidFill>
                  <a:schemeClr val="tx1"/>
                </a:solidFill>
                <a:latin typeface="Tahoma" panose="020B0604030504040204" pitchFamily="34" charset="0"/>
                <a:cs typeface="Tahoma" panose="020B0604030504040204" pitchFamily="34" charset="0"/>
              </a:rPr>
              <a:t>Situação atual:</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-Relatoria: </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Min. Alexandre Moraes.</a:t>
            </a:r>
          </a:p>
          <a:p>
            <a:pPr>
              <a:buClrTx/>
              <a:buFontTx/>
              <a:buNone/>
            </a:pPr>
            <a:r>
              <a:rPr lang="pt-BR" altLang="pt-BR" sz="3200" dirty="0">
                <a:solidFill>
                  <a:schemeClr val="tx1"/>
                </a:solidFill>
                <a:latin typeface="Tahoma" panose="020B0604030504040204" pitchFamily="34" charset="0"/>
                <a:cs typeface="Tahoma" panose="020B0604030504040204" pitchFamily="34" charset="0"/>
              </a:rPr>
              <a:t>-Tramitação:</a:t>
            </a:r>
          </a:p>
          <a:p>
            <a:pPr>
              <a:buClrTx/>
              <a:buFontTx/>
              <a:buNone/>
            </a:pPr>
            <a:r>
              <a:rPr lang="pt-BR" sz="3200" dirty="0"/>
              <a:t>16/08/2016 Manifestação da PGR.</a:t>
            </a:r>
          </a:p>
          <a:p>
            <a:pPr>
              <a:buClrTx/>
              <a:buFontTx/>
              <a:buNone/>
            </a:pPr>
            <a:endParaRPr lang="pt-BR" sz="3200" dirty="0"/>
          </a:p>
          <a:p>
            <a:pPr>
              <a:buClrTx/>
              <a:buFontTx/>
              <a:buNone/>
            </a:pPr>
            <a:r>
              <a:rPr lang="pt-BR" sz="3200" dirty="0"/>
              <a:t>-Liminar requerida não concedida ainda.</a:t>
            </a:r>
          </a:p>
          <a:p>
            <a:pPr>
              <a:buClrTx/>
              <a:buFontTx/>
              <a:buNone/>
            </a:pPr>
            <a:endParaRPr lang="pt-BR" sz="3200" dirty="0"/>
          </a:p>
          <a:p>
            <a:pPr>
              <a:buClrTx/>
              <a:buFontTx/>
              <a:buNone/>
            </a:pPr>
            <a:endParaRPr lang="pt-BR" altLang="pt-BR" sz="3200" dirty="0">
              <a:solidFill>
                <a:schemeClr val="tx1"/>
              </a:solidFill>
              <a:latin typeface="Tahoma" panose="020B0604030504040204" pitchFamily="34" charset="0"/>
              <a:cs typeface="Tahoma" panose="020B0604030504040204" pitchFamily="34" charset="0"/>
            </a:endParaRPr>
          </a:p>
          <a:p>
            <a:pPr>
              <a:buClrTx/>
              <a:buFontTx/>
              <a:buNone/>
            </a:pPr>
            <a:endParaRPr lang="pt-BR" altLang="pt-BR" sz="3200" dirty="0">
              <a:solidFill>
                <a:schemeClr val="tx1"/>
              </a:solidFill>
              <a:latin typeface="Tahoma" panose="020B0604030504040204" pitchFamily="34" charset="0"/>
              <a:cs typeface="Tahoma" panose="020B0604030504040204" pitchFamily="34" charset="0"/>
            </a:endParaRPr>
          </a:p>
        </p:txBody>
      </p:sp>
      <p:sp>
        <p:nvSpPr>
          <p:cNvPr id="71682" name="Text Box 2"/>
          <p:cNvSpPr txBox="1">
            <a:spLocks noChangeArrowheads="1"/>
          </p:cNvSpPr>
          <p:nvPr/>
        </p:nvSpPr>
        <p:spPr bwMode="auto">
          <a:xfrm>
            <a:off x="285750" y="6429375"/>
            <a:ext cx="857250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panose="020B0604020202020204" pitchFamily="34" charset="0"/>
              </a:defRPr>
            </a:lvl9pPr>
          </a:lstStyle>
          <a:p>
            <a:pPr algn="r">
              <a:lnSpc>
                <a:spcPct val="80000"/>
              </a:lnSpc>
              <a:buClrTx/>
              <a:buFontTx/>
              <a:buNone/>
            </a:pPr>
            <a:fld id="{8B2AE0E2-C0E6-4C35-8B5B-ABD59B822B0A}" type="slidenum">
              <a:rPr lang="pt-BR" altLang="pt-BR" sz="1100">
                <a:latin typeface="Calibri" panose="020F0502020204030204" pitchFamily="34" charset="0"/>
              </a:rPr>
              <a:pPr algn="r">
                <a:lnSpc>
                  <a:spcPct val="80000"/>
                </a:lnSpc>
                <a:buClrTx/>
                <a:buFontTx/>
                <a:buNone/>
              </a:pPr>
              <a:t>9</a:t>
            </a:fld>
            <a:endParaRPr lang="pt-BR" altLang="pt-BR" sz="1100">
              <a:latin typeface="Calibri" panose="020F0502020204030204" pitchFamily="34" charset="0"/>
            </a:endParaRPr>
          </a:p>
        </p:txBody>
      </p:sp>
    </p:spTree>
    <p:extLst>
      <p:ext uri="{BB962C8B-B14F-4D97-AF65-F5344CB8AC3E}">
        <p14:creationId xmlns:p14="http://schemas.microsoft.com/office/powerpoint/2010/main" val="21290652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Calibri"/>
        <a:ea typeface="Microsoft YaHei"/>
        <a:cs typeface=""/>
      </a:majorFont>
      <a:minorFont>
        <a:latin typeface="Calibri"/>
        <a:ea typeface="Microsoft YaHei"/>
        <a:cs typeface=""/>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pt-BR"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pt-BR"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9968</TotalTime>
  <Words>1673</Words>
  <Application>Microsoft Office PowerPoint</Application>
  <PresentationFormat>Apresentação na tela (4:3)</PresentationFormat>
  <Paragraphs>645</Paragraphs>
  <Slides>72</Slides>
  <Notes>72</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72</vt:i4>
      </vt:variant>
    </vt:vector>
  </HeadingPairs>
  <TitlesOfParts>
    <vt:vector size="80" baseType="lpstr">
      <vt:lpstr>Microsoft YaHei</vt:lpstr>
      <vt:lpstr>Arial</vt:lpstr>
      <vt:lpstr>Calibri</vt:lpstr>
      <vt:lpstr>Tahoma</vt:lpstr>
      <vt:lpstr>Times New Roman</vt:lpstr>
      <vt:lpstr>Wingdings</vt:lpstr>
      <vt:lpstr>Wingdings 3</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Secretaria de Informatica</dc:creator>
  <cp:lastModifiedBy>JOSE LUCIO MUNHOZ</cp:lastModifiedBy>
  <cp:revision>412</cp:revision>
  <cp:lastPrinted>1601-01-01T00:00:00Z</cp:lastPrinted>
  <dcterms:created xsi:type="dcterms:W3CDTF">2011-02-28T10:15:54Z</dcterms:created>
  <dcterms:modified xsi:type="dcterms:W3CDTF">2017-05-25T15:11:22Z</dcterms:modified>
</cp:coreProperties>
</file>